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04" r:id="rId4"/>
    <p:sldId id="323" r:id="rId5"/>
    <p:sldId id="324" r:id="rId6"/>
    <p:sldId id="325" r:id="rId7"/>
    <p:sldId id="326" r:id="rId8"/>
    <p:sldId id="330" r:id="rId9"/>
    <p:sldId id="327" r:id="rId10"/>
    <p:sldId id="332" r:id="rId11"/>
    <p:sldId id="334" r:id="rId12"/>
    <p:sldId id="329" r:id="rId13"/>
    <p:sldId id="328" r:id="rId14"/>
    <p:sldId id="335" r:id="rId15"/>
    <p:sldId id="336" r:id="rId16"/>
    <p:sldId id="337" r:id="rId17"/>
    <p:sldId id="338" r:id="rId18"/>
    <p:sldId id="339"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14" autoAdjust="0"/>
    <p:restoredTop sz="94660"/>
  </p:normalViewPr>
  <p:slideViewPr>
    <p:cSldViewPr snapToGrid="0">
      <p:cViewPr varScale="1">
        <p:scale>
          <a:sx n="86" d="100"/>
          <a:sy n="86" d="100"/>
        </p:scale>
        <p:origin x="19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DF98B-5C13-4424-AD30-8CE830C852B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7AA6884-1C6F-40E4-9B02-6B625A815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703B8F-4FC7-4AAF-946D-F30CB5835FF1}"/>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DA9B5591-8198-4DC4-ACC7-DB19E957C72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51888-BE6F-4E7F-BFE0-1BF4DD40BA3E}"/>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350514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BE53C-2881-4FE1-AF15-6B9F80FC20D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B0EA8D-AE2E-4704-B0F6-E6CE892BBB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BA47F5-AF79-4AB4-8C42-7234B87DDB10}"/>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A3536B35-5896-4697-913E-9BFCB84B1E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D8D99-1666-49F8-8F37-43EE76C6C00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74122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223A584-CF98-4060-B5EC-C0119110F7C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A21C5-ED4D-43A8-848E-386373E591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EBA439-7D00-420B-AC48-7A88F1F10B46}"/>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5275C3B3-EFD9-47F2-990E-8D50E9A661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EAC7E9-B19B-44F5-B2EB-F518D61A3D3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3627870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931CD4-7FDF-4CA0-9B12-BAD6E104B25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19FAF-0A6C-45DB-B1F3-4D2383DF599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CA3416-9F91-4310-8E96-FA8F56E58C76}"/>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AFA31F10-5724-4FA0-B4A1-CADA9C774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0A3021-0D8B-4F1A-B4E8-E2C94CBC71C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82522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F23C9-F9B8-48D8-BDA0-D2EB2179715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568-8496-42E3-AF05-6B4342A31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784A0C4-7CB2-433C-B019-CE3032554798}"/>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27E6B9A3-2F85-4FE7-98CD-35A0C4AB7B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F64BC9-449F-4D18-A706-5D618405B86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26952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C8974-376D-4115-A675-01B4AFCC11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261A541-2983-4EFC-AA56-2255680B99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AD23584-A025-4B80-9CA9-2C808AED39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4DC1B8-41FD-4C5E-9CBE-3EDDEF403F86}"/>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6" name="フッター プレースホルダー 5">
            <a:extLst>
              <a:ext uri="{FF2B5EF4-FFF2-40B4-BE49-F238E27FC236}">
                <a16:creationId xmlns:a16="http://schemas.microsoft.com/office/drawing/2014/main" id="{DA80D5D4-6DC4-4884-B121-E3E18D1D01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4DAD63F-92F5-4E85-B2CA-3EBE6BD70530}"/>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315508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7CF472-2A2F-46B0-B1CA-ED49F058643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BD692C-6E91-4969-894B-8807B8049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9E24BDA-F19B-455A-A15E-363C90E00C6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13ED5BA-7198-441C-86EF-E7EE5CA5A6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80403DA-D4B5-46AC-9E2A-B248C3DFCAA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8F7D4B-770D-423A-A1D6-8C53C9B62BD1}"/>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8" name="フッター プレースホルダー 7">
            <a:extLst>
              <a:ext uri="{FF2B5EF4-FFF2-40B4-BE49-F238E27FC236}">
                <a16:creationId xmlns:a16="http://schemas.microsoft.com/office/drawing/2014/main" id="{EE7BDEB3-F8AE-4CEF-8F81-7D64386672E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29619D-D1E1-4CD7-BAA7-3F09BC7AB4CF}"/>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26286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851F-F8E9-4B68-B056-0BDFF39545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1CFF5A4-AEBB-4325-B04B-8E910B95C8B8}"/>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4" name="フッター プレースホルダー 3">
            <a:extLst>
              <a:ext uri="{FF2B5EF4-FFF2-40B4-BE49-F238E27FC236}">
                <a16:creationId xmlns:a16="http://schemas.microsoft.com/office/drawing/2014/main" id="{BE3733B0-831F-48ED-85D8-718925446F7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5EDDD46-F51A-46DD-BB91-B89AF9C9BE8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4083539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3D3811B-9229-4FF6-ACD3-4A2449132D56}"/>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3" name="フッター プレースホルダー 2">
            <a:extLst>
              <a:ext uri="{FF2B5EF4-FFF2-40B4-BE49-F238E27FC236}">
                <a16:creationId xmlns:a16="http://schemas.microsoft.com/office/drawing/2014/main" id="{E349EF04-434E-42C7-90F3-EE0F984DE56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755216D-A601-450F-9E09-0BD7E4596FB2}"/>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01998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0D0A0-94AB-4619-9038-2DCB878DCD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5F27A-DFE8-49AC-9941-F14CF1C8A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CD4438-2E40-43CC-8E90-83C708E1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818290-8A11-4200-9FB5-AE00EB664C99}"/>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6" name="フッター プレースホルダー 5">
            <a:extLst>
              <a:ext uri="{FF2B5EF4-FFF2-40B4-BE49-F238E27FC236}">
                <a16:creationId xmlns:a16="http://schemas.microsoft.com/office/drawing/2014/main" id="{357D6D06-6062-48FE-ABCB-8E0E17E9A1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21409E-F1A6-4BEB-AA0C-13C2C98D48BD}"/>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6351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6396A-18F4-48D3-A23B-E157F68DDE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E047BE4-29F6-413B-B9F4-E1306F31A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01B0A3F-6782-4AEC-A97C-47B86D3C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4D74CAB-39A6-4F84-AD6D-24A734BD566E}"/>
              </a:ext>
            </a:extLst>
          </p:cNvPr>
          <p:cNvSpPr>
            <a:spLocks noGrp="1"/>
          </p:cNvSpPr>
          <p:nvPr>
            <p:ph type="dt" sz="half" idx="10"/>
          </p:nvPr>
        </p:nvSpPr>
        <p:spPr/>
        <p:txBody>
          <a:bodyPr/>
          <a:lstStyle/>
          <a:p>
            <a:fld id="{62693556-C7DD-4B0E-8487-927D8A5055D7}" type="datetimeFigureOut">
              <a:rPr kumimoji="1" lang="ja-JP" altLang="en-US" smtClean="0"/>
              <a:t>2020/12/17</a:t>
            </a:fld>
            <a:endParaRPr kumimoji="1" lang="ja-JP" altLang="en-US"/>
          </a:p>
        </p:txBody>
      </p:sp>
      <p:sp>
        <p:nvSpPr>
          <p:cNvPr id="6" name="フッター プレースホルダー 5">
            <a:extLst>
              <a:ext uri="{FF2B5EF4-FFF2-40B4-BE49-F238E27FC236}">
                <a16:creationId xmlns:a16="http://schemas.microsoft.com/office/drawing/2014/main" id="{EA9A1FD2-DF2E-4FAA-98A1-93942757CB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0393E3-EA44-4DB8-951B-623D8B3424A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72365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32F4264-0D00-42D6-B8A2-FA587986B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99E19715-D679-4834-969D-2F8B49CC8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A15EC5-2C3C-47EF-8EFD-F1633272F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93556-C7DD-4B0E-8487-927D8A5055D7}" type="datetimeFigureOut">
              <a:rPr kumimoji="1" lang="ja-JP" altLang="en-US" smtClean="0"/>
              <a:t>2020/12/17</a:t>
            </a:fld>
            <a:endParaRPr kumimoji="1" lang="ja-JP" altLang="en-US"/>
          </a:p>
        </p:txBody>
      </p:sp>
      <p:sp>
        <p:nvSpPr>
          <p:cNvPr id="5" name="フッター プレースホルダー 4">
            <a:extLst>
              <a:ext uri="{FF2B5EF4-FFF2-40B4-BE49-F238E27FC236}">
                <a16:creationId xmlns:a16="http://schemas.microsoft.com/office/drawing/2014/main" id="{65935DE8-A76B-4618-B173-8C9B5D50E7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AC1EBB7-626B-4233-B5D2-A97D05EE2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31738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66C9864-6E28-4943-BFD2-1D13A3097F69}"/>
              </a:ext>
            </a:extLst>
          </p:cNvPr>
          <p:cNvPicPr>
            <a:picLocks noChangeAspect="1"/>
          </p:cNvPicPr>
          <p:nvPr/>
        </p:nvPicPr>
        <p:blipFill rotWithShape="1">
          <a:blip r:embed="rId2">
            <a:extLst>
              <a:ext uri="{28A0092B-C50C-407E-A947-70E740481C1C}">
                <a14:useLocalDpi xmlns:a14="http://schemas.microsoft.com/office/drawing/2010/main" val="0"/>
              </a:ext>
            </a:extLst>
          </a:blip>
          <a:srcRect l="6158" t="19999" r="6158" b="15839"/>
          <a:stretch/>
        </p:blipFill>
        <p:spPr>
          <a:xfrm>
            <a:off x="114593" y="2426054"/>
            <a:ext cx="11847063" cy="4275688"/>
          </a:xfrm>
          <a:prstGeom prst="rect">
            <a:avLst/>
          </a:prstGeom>
        </p:spPr>
      </p:pic>
      <p:grpSp>
        <p:nvGrpSpPr>
          <p:cNvPr id="11" name="グループ化 10">
            <a:extLst>
              <a:ext uri="{FF2B5EF4-FFF2-40B4-BE49-F238E27FC236}">
                <a16:creationId xmlns:a16="http://schemas.microsoft.com/office/drawing/2014/main" id="{27B4912F-F936-47F7-BF8E-ED47FF9FF665}"/>
              </a:ext>
            </a:extLst>
          </p:cNvPr>
          <p:cNvGrpSpPr/>
          <p:nvPr/>
        </p:nvGrpSpPr>
        <p:grpSpPr>
          <a:xfrm>
            <a:off x="0" y="420441"/>
            <a:ext cx="12192000" cy="1616703"/>
            <a:chOff x="0" y="3105834"/>
            <a:chExt cx="12192000" cy="1616703"/>
          </a:xfrm>
        </p:grpSpPr>
        <p:sp>
          <p:nvSpPr>
            <p:cNvPr id="9" name="テキスト ボックス 8">
              <a:extLst>
                <a:ext uri="{FF2B5EF4-FFF2-40B4-BE49-F238E27FC236}">
                  <a16:creationId xmlns:a16="http://schemas.microsoft.com/office/drawing/2014/main" id="{67FB35A6-DC87-4EB5-8BF4-56497A1C487E}"/>
                </a:ext>
              </a:extLst>
            </p:cNvPr>
            <p:cNvSpPr txBox="1"/>
            <p:nvPr/>
          </p:nvSpPr>
          <p:spPr>
            <a:xfrm>
              <a:off x="0" y="3105834"/>
              <a:ext cx="12192000" cy="1107996"/>
            </a:xfrm>
            <a:prstGeom prst="rect">
              <a:avLst/>
            </a:prstGeom>
            <a:solidFill>
              <a:srgbClr val="232F3E"/>
            </a:solidFill>
            <a:ln>
              <a:noFill/>
            </a:ln>
          </p:spPr>
          <p:txBody>
            <a:bodyPr wrap="square" rtlCol="0">
              <a:spAutoFit/>
            </a:bodyPr>
            <a:lstStyle/>
            <a:p>
              <a:pPr algn="ctr"/>
              <a:r>
                <a:rPr kumimoji="1" lang="en-US" altLang="ja-JP" sz="6600" b="1" dirty="0">
                  <a:solidFill>
                    <a:schemeClr val="bg1"/>
                  </a:solidFill>
                  <a:latin typeface="BIZ UDPゴシック" panose="020B0400000000000000" pitchFamily="50" charset="-128"/>
                  <a:ea typeface="BIZ UDPゴシック" panose="020B0400000000000000" pitchFamily="50" charset="-128"/>
                </a:rPr>
                <a:t>CCC</a:t>
              </a:r>
              <a:r>
                <a:rPr kumimoji="1" lang="ja-JP" altLang="en-US" sz="6600" b="1" dirty="0">
                  <a:solidFill>
                    <a:schemeClr val="bg1"/>
                  </a:solidFill>
                  <a:latin typeface="BIZ UDPゴシック" panose="020B0400000000000000" pitchFamily="50" charset="-128"/>
                  <a:ea typeface="BIZ UDPゴシック" panose="020B0400000000000000" pitchFamily="50" charset="-128"/>
                </a:rPr>
                <a:t>　使用方法・注意点</a:t>
              </a:r>
            </a:p>
          </p:txBody>
        </p:sp>
        <p:pic>
          <p:nvPicPr>
            <p:cNvPr id="10" name="図 9">
              <a:extLst>
                <a:ext uri="{FF2B5EF4-FFF2-40B4-BE49-F238E27FC236}">
                  <a16:creationId xmlns:a16="http://schemas.microsoft.com/office/drawing/2014/main" id="{64EEF8D8-89D0-43F8-A5BB-9A4E4BBE42C3}"/>
                </a:ext>
              </a:extLst>
            </p:cNvPr>
            <p:cNvPicPr>
              <a:picLocks noChangeAspect="1"/>
            </p:cNvPicPr>
            <p:nvPr/>
          </p:nvPicPr>
          <p:blipFill rotWithShape="1">
            <a:blip r:embed="rId3"/>
            <a:srcRect l="8532" r="10101" b="92591"/>
            <a:stretch/>
          </p:blipFill>
          <p:spPr>
            <a:xfrm>
              <a:off x="0" y="4213830"/>
              <a:ext cx="12192000" cy="508707"/>
            </a:xfrm>
            <a:prstGeom prst="rect">
              <a:avLst/>
            </a:prstGeom>
          </p:spPr>
        </p:pic>
      </p:grpSp>
      <p:sp>
        <p:nvSpPr>
          <p:cNvPr id="8" name="テキスト ボックス 7">
            <a:extLst>
              <a:ext uri="{FF2B5EF4-FFF2-40B4-BE49-F238E27FC236}">
                <a16:creationId xmlns:a16="http://schemas.microsoft.com/office/drawing/2014/main" id="{0A6EC798-D1DD-4A72-8EA7-C25F9B6037DA}"/>
              </a:ext>
            </a:extLst>
          </p:cNvPr>
          <p:cNvSpPr txBox="1"/>
          <p:nvPr/>
        </p:nvSpPr>
        <p:spPr>
          <a:xfrm>
            <a:off x="0" y="0"/>
            <a:ext cx="12192000" cy="432000"/>
          </a:xfrm>
          <a:prstGeom prst="rect">
            <a:avLst/>
          </a:prstGeom>
          <a:solidFill>
            <a:srgbClr val="232F3E"/>
          </a:solidFill>
          <a:ln>
            <a:noFill/>
          </a:ln>
        </p:spPr>
        <p:txBody>
          <a:bodyPr wrap="square" rtlCol="0">
            <a:spAutoFit/>
          </a:bodyPr>
          <a:lstStyle/>
          <a:p>
            <a:pPr algn="ctr"/>
            <a:endParaRPr kumimoji="1" lang="ja-JP" altLang="en-US" sz="66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76470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D9C0CBB-1F32-4B56-B465-FFC11B79A30D}"/>
              </a:ext>
            </a:extLst>
          </p:cNvPr>
          <p:cNvPicPr>
            <a:picLocks noChangeAspect="1"/>
          </p:cNvPicPr>
          <p:nvPr/>
        </p:nvPicPr>
        <p:blipFill>
          <a:blip r:embed="rId2"/>
          <a:stretch>
            <a:fillRect/>
          </a:stretch>
        </p:blipFill>
        <p:spPr>
          <a:xfrm>
            <a:off x="1796180" y="2943921"/>
            <a:ext cx="7445475" cy="3849151"/>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031325"/>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エクセル表に入力しているデータは手入力なので正確性の担保はできません</a:t>
            </a:r>
            <a:endParaRPr lang="en-US" altLang="ja-JP" dirty="0"/>
          </a:p>
          <a:p>
            <a:r>
              <a:rPr lang="ja-JP" altLang="en-US" dirty="0"/>
              <a:t>定格荷重表エクセル表を読み込んで稼働するアドインやクレーンファミリは調整中です</a:t>
            </a:r>
            <a:br>
              <a:rPr lang="en-US" altLang="ja-JP" dirty="0"/>
            </a:br>
            <a:r>
              <a:rPr lang="ja-JP" altLang="en-US" dirty="0">
                <a:ea typeface="BIZ UDPゴシック" panose="020B0400000000000000" pitchFamily="50" charset="-128"/>
              </a:rPr>
              <a:t>■</a:t>
            </a:r>
            <a:r>
              <a:rPr lang="ja-JP" altLang="en-US" dirty="0"/>
              <a:t>使用方法</a:t>
            </a:r>
            <a:endParaRPr lang="en-US" altLang="ja-JP" dirty="0"/>
          </a:p>
          <a:p>
            <a:r>
              <a:rPr lang="ja-JP" altLang="en-US" dirty="0"/>
              <a:t>①支店名、協力会社名、の順に選択します</a:t>
            </a:r>
          </a:p>
          <a:p>
            <a:r>
              <a:rPr lang="ja-JP" altLang="en-US" dirty="0"/>
              <a:t>②ラフターやクローラーなど表示したい項目を選択して「検索」を押してください</a:t>
            </a:r>
            <a:endParaRPr lang="en-US" altLang="ja-JP" dirty="0"/>
          </a:p>
          <a:p>
            <a:r>
              <a:rPr lang="ja-JP" altLang="en-US" dirty="0"/>
              <a:t>③クレーン情報登録サービスで登録していた定格加重表などの情報が表示されます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クレーン情報検索</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6729273" y="2888396"/>
            <a:ext cx="1713391" cy="30756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3255794" y="2887898"/>
            <a:ext cx="3473479" cy="30806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7" name="正方形/長方形 6">
            <a:extLst>
              <a:ext uri="{FF2B5EF4-FFF2-40B4-BE49-F238E27FC236}">
                <a16:creationId xmlns:a16="http://schemas.microsoft.com/office/drawing/2014/main" id="{CA93E1F5-1F34-430F-AADF-485B04FBE62A}"/>
              </a:ext>
            </a:extLst>
          </p:cNvPr>
          <p:cNvSpPr/>
          <p:nvPr/>
        </p:nvSpPr>
        <p:spPr>
          <a:xfrm>
            <a:off x="2025588" y="3321203"/>
            <a:ext cx="7445475" cy="352739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③</a:t>
            </a:r>
            <a:endParaRPr kumimoji="1" lang="ja-JP" altLang="en-US" dirty="0">
              <a:solidFill>
                <a:srgbClr val="FF0000"/>
              </a:solidFill>
            </a:endParaRPr>
          </a:p>
        </p:txBody>
      </p:sp>
    </p:spTree>
    <p:extLst>
      <p:ext uri="{BB962C8B-B14F-4D97-AF65-F5344CB8AC3E}">
        <p14:creationId xmlns:p14="http://schemas.microsoft.com/office/powerpoint/2010/main" val="252553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fontScale="90000"/>
          </a:bodyPr>
          <a:lstStyle/>
          <a:p>
            <a:r>
              <a:rPr lang="ja-JP" altLang="en-US" sz="2800" dirty="0"/>
              <a:t>クレーン情報検索　</a:t>
            </a:r>
            <a:r>
              <a:rPr lang="en-US" altLang="ja-JP" sz="2800" dirty="0"/>
              <a:t> Revit</a:t>
            </a:r>
            <a:r>
              <a:rPr lang="ja-JP" altLang="en-US" sz="2800" dirty="0"/>
              <a:t>で使える専用アドインとファミリ</a:t>
            </a:r>
            <a:r>
              <a:rPr lang="en-US" altLang="ja-JP" sz="2800" dirty="0"/>
              <a:t>(</a:t>
            </a:r>
            <a:r>
              <a:rPr lang="ja-JP" altLang="en-US" sz="2800" dirty="0"/>
              <a:t>調整中</a:t>
            </a:r>
            <a:r>
              <a:rPr lang="en-US" altLang="ja-JP" sz="2800" dirty="0"/>
              <a:t>)</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3D92DE75-D596-414B-822D-AED90B5E149F}"/>
              </a:ext>
            </a:extLst>
          </p:cNvPr>
          <p:cNvPicPr>
            <a:picLocks noChangeAspect="1"/>
          </p:cNvPicPr>
          <p:nvPr/>
        </p:nvPicPr>
        <p:blipFill>
          <a:blip r:embed="rId2"/>
          <a:stretch>
            <a:fillRect/>
          </a:stretch>
        </p:blipFill>
        <p:spPr>
          <a:xfrm>
            <a:off x="1098742" y="948658"/>
            <a:ext cx="9994515" cy="5693342"/>
          </a:xfrm>
          <a:prstGeom prst="rect">
            <a:avLst/>
          </a:prstGeom>
        </p:spPr>
      </p:pic>
    </p:spTree>
    <p:extLst>
      <p:ext uri="{BB962C8B-B14F-4D97-AF65-F5344CB8AC3E}">
        <p14:creationId xmlns:p14="http://schemas.microsoft.com/office/powerpoint/2010/main" val="166378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3AC4804-D164-410F-8309-773772200498}"/>
              </a:ext>
            </a:extLst>
          </p:cNvPr>
          <p:cNvPicPr>
            <a:picLocks noChangeAspect="1"/>
          </p:cNvPicPr>
          <p:nvPr/>
        </p:nvPicPr>
        <p:blipFill>
          <a:blip r:embed="rId2"/>
          <a:stretch>
            <a:fillRect/>
          </a:stretch>
        </p:blipFill>
        <p:spPr>
          <a:xfrm>
            <a:off x="696158" y="3126866"/>
            <a:ext cx="5321949" cy="3458989"/>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工程管理</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308324"/>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使用している無料ガントチャートアプリの動作が不安定のため、</a:t>
            </a:r>
            <a:r>
              <a:rPr lang="en-US" altLang="ja-JP" dirty="0"/>
              <a:t>UI</a:t>
            </a:r>
            <a:r>
              <a:rPr lang="ja-JP" altLang="en-US" dirty="0"/>
              <a:t>が大幅に変わる可能性があります</a:t>
            </a:r>
            <a:endParaRPr lang="en-US" altLang="ja-JP" dirty="0"/>
          </a:p>
          <a:p>
            <a:r>
              <a:rPr lang="ja-JP" altLang="en-US" dirty="0"/>
              <a:t>現在整備中の部分があります</a:t>
            </a:r>
            <a:br>
              <a:rPr lang="en-US" altLang="ja-JP" dirty="0"/>
            </a:br>
            <a:r>
              <a:rPr lang="ja-JP" altLang="en-US" dirty="0"/>
              <a:t>■使用方法</a:t>
            </a:r>
          </a:p>
          <a:p>
            <a:r>
              <a:rPr lang="ja-JP" altLang="en-US" dirty="0"/>
              <a:t>①プロジェクト検索ができます</a:t>
            </a:r>
            <a:endParaRPr lang="en-US" altLang="ja-JP" dirty="0"/>
          </a:p>
          <a:p>
            <a:r>
              <a:rPr lang="ja-JP" altLang="en-US" dirty="0"/>
              <a:t>②ガントチャートを閲覧したいプロジェクトをクリックすることで表示が切り替わります</a:t>
            </a:r>
            <a:endParaRPr lang="en-US" altLang="ja-JP" dirty="0"/>
          </a:p>
          <a:p>
            <a:r>
              <a:rPr lang="ja-JP" altLang="en-US" dirty="0">
                <a:latin typeface="BIZ UDPゴシック" panose="020B0400000000000000" pitchFamily="50" charset="-128"/>
                <a:ea typeface="BIZ UDPゴシック" panose="020B0400000000000000" pitchFamily="50" charset="-128"/>
              </a:rPr>
              <a:t>③鉛筆マークをクリックすることで工程の詳細を編集できます</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④チャート上のバーをドラッグすることで移動したり伸縮することができます</a:t>
            </a:r>
            <a:endParaRPr lang="en-US" altLang="ja-JP"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5116940" y="4049874"/>
            <a:ext cx="484607" cy="245252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476349" y="3394553"/>
            <a:ext cx="3779757" cy="26304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pic>
        <p:nvPicPr>
          <p:cNvPr id="8" name="図 7">
            <a:extLst>
              <a:ext uri="{FF2B5EF4-FFF2-40B4-BE49-F238E27FC236}">
                <a16:creationId xmlns:a16="http://schemas.microsoft.com/office/drawing/2014/main" id="{3647FCEA-53B4-465F-8864-70A8EC295DD1}"/>
              </a:ext>
            </a:extLst>
          </p:cNvPr>
          <p:cNvPicPr>
            <a:picLocks noChangeAspect="1"/>
          </p:cNvPicPr>
          <p:nvPr/>
        </p:nvPicPr>
        <p:blipFill rotWithShape="1">
          <a:blip r:embed="rId3"/>
          <a:srcRect r="40324" b="16610"/>
          <a:stretch/>
        </p:blipFill>
        <p:spPr>
          <a:xfrm>
            <a:off x="5934121" y="3478601"/>
            <a:ext cx="5419679" cy="3023799"/>
          </a:xfrm>
          <a:prstGeom prst="rect">
            <a:avLst/>
          </a:prstGeom>
        </p:spPr>
      </p:pic>
      <p:sp>
        <p:nvSpPr>
          <p:cNvPr id="9" name="正方形/長方形 8">
            <a:extLst>
              <a:ext uri="{FF2B5EF4-FFF2-40B4-BE49-F238E27FC236}">
                <a16:creationId xmlns:a16="http://schemas.microsoft.com/office/drawing/2014/main" id="{AFEAEBDE-3523-4CD1-BECF-A4E469861560}"/>
              </a:ext>
            </a:extLst>
          </p:cNvPr>
          <p:cNvSpPr/>
          <p:nvPr/>
        </p:nvSpPr>
        <p:spPr>
          <a:xfrm>
            <a:off x="6018107" y="4326561"/>
            <a:ext cx="261455" cy="2175839"/>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③</a:t>
            </a:r>
            <a:endParaRPr kumimoji="1" lang="ja-JP" altLang="en-US" dirty="0">
              <a:solidFill>
                <a:srgbClr val="FF0000"/>
              </a:solidFill>
            </a:endParaRPr>
          </a:p>
        </p:txBody>
      </p:sp>
      <p:sp>
        <p:nvSpPr>
          <p:cNvPr id="10" name="正方形/長方形 9">
            <a:extLst>
              <a:ext uri="{FF2B5EF4-FFF2-40B4-BE49-F238E27FC236}">
                <a16:creationId xmlns:a16="http://schemas.microsoft.com/office/drawing/2014/main" id="{24EDDFF3-CED6-4517-A5CF-09CA34F21ACE}"/>
              </a:ext>
            </a:extLst>
          </p:cNvPr>
          <p:cNvSpPr/>
          <p:nvPr/>
        </p:nvSpPr>
        <p:spPr>
          <a:xfrm>
            <a:off x="8762786" y="4326561"/>
            <a:ext cx="2493284" cy="2175839"/>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④</a:t>
            </a:r>
          </a:p>
        </p:txBody>
      </p:sp>
    </p:spTree>
    <p:extLst>
      <p:ext uri="{BB962C8B-B14F-4D97-AF65-F5344CB8AC3E}">
        <p14:creationId xmlns:p14="http://schemas.microsoft.com/office/powerpoint/2010/main" val="264605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339A73A-9A21-44FE-A88A-17CCA3C76904}"/>
              </a:ext>
            </a:extLst>
          </p:cNvPr>
          <p:cNvPicPr>
            <a:picLocks noChangeAspect="1"/>
          </p:cNvPicPr>
          <p:nvPr/>
        </p:nvPicPr>
        <p:blipFill rotWithShape="1">
          <a:blip r:embed="rId2"/>
          <a:srcRect r="40712"/>
          <a:stretch/>
        </p:blipFill>
        <p:spPr>
          <a:xfrm>
            <a:off x="228797" y="2695814"/>
            <a:ext cx="5397195" cy="3634692"/>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工程管理</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2404514" y="2968808"/>
            <a:ext cx="738181" cy="277255"/>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⑥</a:t>
            </a:r>
            <a:endParaRPr kumimoji="1" lang="ja-JP" altLang="en-US" dirty="0">
              <a:solidFill>
                <a:srgbClr val="FF0000"/>
              </a:solidFill>
            </a:endParaRPr>
          </a:p>
        </p:txBody>
      </p:sp>
      <p:sp>
        <p:nvSpPr>
          <p:cNvPr id="19" name="正方形/長方形 18">
            <a:extLst>
              <a:ext uri="{FF2B5EF4-FFF2-40B4-BE49-F238E27FC236}">
                <a16:creationId xmlns:a16="http://schemas.microsoft.com/office/drawing/2014/main" id="{0E0CF962-33A7-46A2-9E8D-06338F9601CC}"/>
              </a:ext>
            </a:extLst>
          </p:cNvPr>
          <p:cNvSpPr/>
          <p:nvPr/>
        </p:nvSpPr>
        <p:spPr>
          <a:xfrm>
            <a:off x="253055" y="2968808"/>
            <a:ext cx="921102" cy="2772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⑤</a:t>
            </a:r>
            <a:endParaRPr kumimoji="1" lang="ja-JP" altLang="en-US" dirty="0">
              <a:solidFill>
                <a:srgbClr val="FF0000"/>
              </a:solidFill>
            </a:endParaRPr>
          </a:p>
        </p:txBody>
      </p:sp>
      <p:sp>
        <p:nvSpPr>
          <p:cNvPr id="8" name="テキスト ボックス 7">
            <a:extLst>
              <a:ext uri="{FF2B5EF4-FFF2-40B4-BE49-F238E27FC236}">
                <a16:creationId xmlns:a16="http://schemas.microsoft.com/office/drawing/2014/main" id="{14F240A7-2071-4B78-9980-EA51BBB67C37}"/>
              </a:ext>
            </a:extLst>
          </p:cNvPr>
          <p:cNvSpPr txBox="1"/>
          <p:nvPr/>
        </p:nvSpPr>
        <p:spPr>
          <a:xfrm>
            <a:off x="253055" y="737566"/>
            <a:ext cx="5397195" cy="1600438"/>
          </a:xfrm>
          <a:prstGeom prst="rect">
            <a:avLst/>
          </a:prstGeom>
          <a:noFill/>
          <a:ln>
            <a:solidFill>
              <a:schemeClr val="bg1">
                <a:lumMod val="50000"/>
              </a:schemeClr>
            </a:solidFill>
          </a:ln>
        </p:spPr>
        <p:txBody>
          <a:bodyPr wrap="square" rtlCol="0">
            <a:spAutoFit/>
          </a:bodyPr>
          <a:lstStyle/>
          <a:p>
            <a:r>
              <a:rPr lang="ja-JP" altLang="en-US" sz="1400" dirty="0"/>
              <a:t>■使用方法</a:t>
            </a:r>
            <a:endParaRPr lang="en-US" altLang="ja-JP" sz="1400" dirty="0"/>
          </a:p>
          <a:p>
            <a:r>
              <a:rPr lang="ja-JP" altLang="en-US" sz="1400" dirty="0"/>
              <a:t>・</a:t>
            </a:r>
            <a:r>
              <a:rPr lang="en-US" altLang="ja-JP" sz="1400" dirty="0">
                <a:latin typeface="BIZ UDPゴシック" panose="020B0400000000000000" pitchFamily="50" charset="-128"/>
                <a:ea typeface="BIZ UDPゴシック" panose="020B0400000000000000" pitchFamily="50" charset="-128"/>
              </a:rPr>
              <a:t> csv</a:t>
            </a:r>
            <a:r>
              <a:rPr lang="ja-JP" altLang="en-US" sz="1400" dirty="0">
                <a:latin typeface="BIZ UDPゴシック" panose="020B0400000000000000" pitchFamily="50" charset="-128"/>
                <a:ea typeface="BIZ UDPゴシック" panose="020B0400000000000000" pitchFamily="50" charset="-128"/>
              </a:rPr>
              <a:t>ファイルで工程表を</a:t>
            </a:r>
            <a:r>
              <a:rPr lang="ja-JP" altLang="en-US" sz="1400" dirty="0"/>
              <a:t>インポート</a:t>
            </a:r>
            <a:endParaRPr lang="en-US" altLang="ja-JP" sz="1400" dirty="0"/>
          </a:p>
          <a:p>
            <a:r>
              <a:rPr lang="ja-JP" altLang="en-US" sz="1400" dirty="0"/>
              <a:t>⑤「ファイルを選択」で</a:t>
            </a:r>
            <a:r>
              <a:rPr lang="ja-JP" altLang="en-US" sz="1400" dirty="0">
                <a:latin typeface="BIZ UDPゴシック" panose="020B0400000000000000" pitchFamily="50" charset="-128"/>
                <a:ea typeface="BIZ UDPゴシック" panose="020B0400000000000000" pitchFamily="50" charset="-128"/>
              </a:rPr>
              <a:t>現場工程ナビから出力された工程データ（</a:t>
            </a:r>
            <a:r>
              <a:rPr lang="en-US" altLang="ja-JP" sz="1400" dirty="0">
                <a:latin typeface="BIZ UDPゴシック" panose="020B0400000000000000" pitchFamily="50" charset="-128"/>
                <a:ea typeface="BIZ UDPゴシック" panose="020B0400000000000000" pitchFamily="50" charset="-128"/>
              </a:rPr>
              <a:t>csv</a:t>
            </a:r>
            <a:r>
              <a:rPr lang="ja-JP" altLang="en-US" sz="1400" dirty="0">
                <a:latin typeface="BIZ UDPゴシック" panose="020B0400000000000000" pitchFamily="50" charset="-128"/>
                <a:ea typeface="BIZ UDPゴシック" panose="020B0400000000000000" pitchFamily="50" charset="-128"/>
              </a:rPr>
              <a:t>）を選択してインポート</a:t>
            </a:r>
            <a:endParaRPr lang="en-US" altLang="ja-JP" sz="1400" dirty="0">
              <a:latin typeface="BIZ UDPゴシック" panose="020B0400000000000000" pitchFamily="50" charset="-128"/>
              <a:ea typeface="BIZ UDPゴシック" panose="020B0400000000000000" pitchFamily="50" charset="-128"/>
            </a:endParaRPr>
          </a:p>
          <a:p>
            <a:endParaRPr lang="en-US" altLang="ja-JP" sz="1400" dirty="0">
              <a:latin typeface="BIZ UDPゴシック" panose="020B0400000000000000" pitchFamily="50" charset="-128"/>
              <a:ea typeface="BIZ UDPゴシック" panose="020B0400000000000000" pitchFamily="50" charset="-128"/>
            </a:endParaRPr>
          </a:p>
          <a:p>
            <a:endParaRPr lang="en-US" altLang="ja-JP" sz="1400" dirty="0">
              <a:latin typeface="BIZ UDPゴシック" panose="020B0400000000000000" pitchFamily="50" charset="-128"/>
              <a:ea typeface="BIZ UDPゴシック" panose="020B0400000000000000" pitchFamily="50" charset="-128"/>
            </a:endParaRPr>
          </a:p>
          <a:p>
            <a:endParaRPr lang="en-US" altLang="ja-JP" sz="1400" dirty="0">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5C734A54-2366-48FC-BB0C-C7ADC2826246}"/>
              </a:ext>
            </a:extLst>
          </p:cNvPr>
          <p:cNvSpPr txBox="1"/>
          <p:nvPr/>
        </p:nvSpPr>
        <p:spPr>
          <a:xfrm>
            <a:off x="5650251" y="737566"/>
            <a:ext cx="6282669" cy="1600438"/>
          </a:xfrm>
          <a:prstGeom prst="rect">
            <a:avLst/>
          </a:prstGeom>
          <a:noFill/>
          <a:ln>
            <a:solidFill>
              <a:schemeClr val="bg1">
                <a:lumMod val="50000"/>
              </a:schemeClr>
            </a:solidFill>
          </a:ln>
        </p:spPr>
        <p:txBody>
          <a:bodyPr wrap="square" rtlCol="0">
            <a:spAutoFit/>
          </a:bodyPr>
          <a:lstStyle/>
          <a:p>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latin typeface="BIZ UDPゴシック" panose="020B0400000000000000" pitchFamily="50" charset="-128"/>
                <a:ea typeface="BIZ UDPゴシック" panose="020B0400000000000000" pitchFamily="50" charset="-128"/>
              </a:rPr>
              <a:t>・</a:t>
            </a:r>
            <a:r>
              <a:rPr lang="en-US" altLang="ja-JP" sz="1400" dirty="0">
                <a:latin typeface="BIZ UDPゴシック" panose="020B0400000000000000" pitchFamily="50" charset="-128"/>
                <a:ea typeface="BIZ UDPゴシック" panose="020B0400000000000000" pitchFamily="50" charset="-128"/>
              </a:rPr>
              <a:t> csv</a:t>
            </a:r>
            <a:r>
              <a:rPr lang="ja-JP" altLang="en-US" sz="1400" dirty="0">
                <a:latin typeface="BIZ UDPゴシック" panose="020B0400000000000000" pitchFamily="50" charset="-128"/>
                <a:ea typeface="BIZ UDPゴシック" panose="020B0400000000000000" pitchFamily="50" charset="-128"/>
              </a:rPr>
              <a:t>ファイルをエクスポート</a:t>
            </a:r>
            <a:endParaRPr lang="en-US" altLang="ja-JP" sz="1400" dirty="0">
              <a:latin typeface="BIZ UDPゴシック" panose="020B0400000000000000" pitchFamily="50" charset="-128"/>
              <a:ea typeface="BIZ UDPゴシック" panose="020B0400000000000000" pitchFamily="50" charset="-128"/>
            </a:endParaRPr>
          </a:p>
          <a:p>
            <a:r>
              <a:rPr lang="ja-JP" altLang="en-US" sz="1400" dirty="0"/>
              <a:t>⑥「</a:t>
            </a:r>
            <a:r>
              <a:rPr lang="en-US" altLang="ja-JP" sz="1400" dirty="0"/>
              <a:t>Export(CSV)</a:t>
            </a:r>
            <a:r>
              <a:rPr lang="ja-JP" altLang="en-US" sz="1400" dirty="0"/>
              <a:t>」を押します</a:t>
            </a:r>
            <a:endParaRPr lang="ja-JP" altLang="ja-JP" sz="1400" dirty="0"/>
          </a:p>
          <a:p>
            <a:r>
              <a:rPr lang="ja-JP" altLang="en-US" sz="1400" dirty="0"/>
              <a:t>⑦ファイル形式変更のためエクスポートされたデータを</a:t>
            </a:r>
            <a:r>
              <a:rPr lang="ja-JP" altLang="ja-JP" sz="1400" dirty="0"/>
              <a:t>エクセルで開</a:t>
            </a:r>
            <a:r>
              <a:rPr lang="ja-JP" altLang="en-US" sz="1400" dirty="0"/>
              <a:t>きます</a:t>
            </a:r>
            <a:endParaRPr lang="ja-JP" altLang="ja-JP" sz="1400" dirty="0"/>
          </a:p>
          <a:p>
            <a:r>
              <a:rPr lang="ja-JP" altLang="en-US" sz="1400" dirty="0"/>
              <a:t>⑧ファイルの形式を</a:t>
            </a:r>
            <a:r>
              <a:rPr lang="en-US" altLang="ja-JP" sz="1400" dirty="0"/>
              <a:t>CSV</a:t>
            </a:r>
            <a:r>
              <a:rPr lang="ja-JP" altLang="en-US" sz="1400" dirty="0"/>
              <a:t> </a:t>
            </a:r>
            <a:r>
              <a:rPr lang="en-US" altLang="ja-JP" sz="1400" dirty="0"/>
              <a:t>UTF8</a:t>
            </a:r>
            <a:r>
              <a:rPr lang="ja-JP" altLang="en-US" sz="1400" dirty="0"/>
              <a:t>から</a:t>
            </a:r>
            <a:r>
              <a:rPr lang="ja-JP" altLang="ja-JP" sz="1400" dirty="0"/>
              <a:t>CSV(コンマ区切り)で保存しなお</a:t>
            </a:r>
            <a:r>
              <a:rPr lang="ja-JP" altLang="en-US" sz="1400" dirty="0"/>
              <a:t>してください</a:t>
            </a:r>
            <a:endParaRPr lang="en-US" altLang="ja-JP" sz="1400" dirty="0"/>
          </a:p>
          <a:p>
            <a:r>
              <a:rPr lang="ja-JP" altLang="en-US" sz="1400" dirty="0"/>
              <a:t>⑨保存しなおしたファイルは</a:t>
            </a:r>
            <a:r>
              <a:rPr lang="ja-JP" altLang="en-US" sz="1400" dirty="0">
                <a:latin typeface="BIZ UDPゴシック" panose="020B0400000000000000" pitchFamily="50" charset="-128"/>
                <a:ea typeface="BIZ UDPゴシック" panose="020B0400000000000000" pitchFamily="50" charset="-128"/>
              </a:rPr>
              <a:t>現場工程ナビに取り込み可能です</a:t>
            </a:r>
            <a:endParaRPr lang="en-US" altLang="ja-JP" sz="1400" dirty="0">
              <a:latin typeface="BIZ UDPゴシック" panose="020B0400000000000000" pitchFamily="50" charset="-128"/>
              <a:ea typeface="BIZ UDPゴシック" panose="020B0400000000000000" pitchFamily="50" charset="-128"/>
            </a:endParaRPr>
          </a:p>
        </p:txBody>
      </p:sp>
      <p:pic>
        <p:nvPicPr>
          <p:cNvPr id="7" name="図 6">
            <a:extLst>
              <a:ext uri="{FF2B5EF4-FFF2-40B4-BE49-F238E27FC236}">
                <a16:creationId xmlns:a16="http://schemas.microsoft.com/office/drawing/2014/main" id="{AF37B458-831B-4D1E-ACDD-2BF448C46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648" y="3107435"/>
            <a:ext cx="5719272" cy="3306198"/>
          </a:xfrm>
          <a:prstGeom prst="rect">
            <a:avLst/>
          </a:prstGeom>
        </p:spPr>
      </p:pic>
      <p:sp>
        <p:nvSpPr>
          <p:cNvPr id="12" name="正方形/長方形 11">
            <a:extLst>
              <a:ext uri="{FF2B5EF4-FFF2-40B4-BE49-F238E27FC236}">
                <a16:creationId xmlns:a16="http://schemas.microsoft.com/office/drawing/2014/main" id="{A8F7392F-5F01-4700-BD03-5F75402A2AE6}"/>
              </a:ext>
            </a:extLst>
          </p:cNvPr>
          <p:cNvSpPr/>
          <p:nvPr/>
        </p:nvSpPr>
        <p:spPr>
          <a:xfrm>
            <a:off x="8335103" y="3702160"/>
            <a:ext cx="2868516" cy="2068325"/>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⑧</a:t>
            </a:r>
          </a:p>
        </p:txBody>
      </p:sp>
    </p:spTree>
    <p:extLst>
      <p:ext uri="{BB962C8B-B14F-4D97-AF65-F5344CB8AC3E}">
        <p14:creationId xmlns:p14="http://schemas.microsoft.com/office/powerpoint/2010/main" val="259107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C2D53DA-D850-4AEE-996E-EFB6DF067F8D}"/>
              </a:ext>
            </a:extLst>
          </p:cNvPr>
          <p:cNvPicPr>
            <a:picLocks noChangeAspect="1"/>
          </p:cNvPicPr>
          <p:nvPr/>
        </p:nvPicPr>
        <p:blipFill>
          <a:blip r:embed="rId2"/>
          <a:stretch>
            <a:fillRect/>
          </a:stretch>
        </p:blipFill>
        <p:spPr>
          <a:xfrm>
            <a:off x="1321443" y="2887897"/>
            <a:ext cx="9549114" cy="3898785"/>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031325"/>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・カットオフや定着長を考慮せず、梁長</a:t>
            </a:r>
            <a:r>
              <a:rPr lang="en-US" altLang="ja-JP" dirty="0"/>
              <a:t>×</a:t>
            </a:r>
            <a:r>
              <a:rPr lang="ja-JP" altLang="en-US" dirty="0"/>
              <a:t>鉄筋径</a:t>
            </a:r>
            <a:r>
              <a:rPr lang="en-US" altLang="ja-JP" dirty="0"/>
              <a:t>×</a:t>
            </a:r>
            <a:r>
              <a:rPr lang="ja-JP" altLang="en-US" dirty="0"/>
              <a:t>本数</a:t>
            </a:r>
            <a:r>
              <a:rPr lang="en-US" altLang="ja-JP" dirty="0"/>
              <a:t>×</a:t>
            </a:r>
            <a:r>
              <a:rPr lang="ja-JP" altLang="en-US" dirty="0"/>
              <a:t>比重で計算しており、かなり大まかな表示になっており、鉄筋情報の可能性を示す段階です</a:t>
            </a:r>
            <a:br>
              <a:rPr lang="en-US" altLang="ja-JP" dirty="0"/>
            </a:br>
            <a:r>
              <a:rPr lang="ja-JP" altLang="en-US" dirty="0">
                <a:ea typeface="BIZ UDPゴシック" panose="020B0400000000000000" pitchFamily="50" charset="-128"/>
              </a:rPr>
              <a:t>■</a:t>
            </a:r>
            <a:r>
              <a:rPr lang="ja-JP" altLang="en-US" dirty="0"/>
              <a:t>使用方法</a:t>
            </a:r>
            <a:endParaRPr lang="en-US" altLang="ja-JP" dirty="0"/>
          </a:p>
          <a:p>
            <a:r>
              <a:rPr lang="ja-JP" altLang="en-US" dirty="0"/>
              <a:t>①物件を選択し、「</a:t>
            </a:r>
            <a:r>
              <a:rPr lang="en-US" altLang="ja-JP" dirty="0" err="1"/>
              <a:t>ShowData</a:t>
            </a:r>
            <a:r>
              <a:rPr lang="ja-JP" altLang="en-US" dirty="0"/>
              <a:t>」ボタンを押してください</a:t>
            </a:r>
          </a:p>
          <a:p>
            <a:r>
              <a:rPr lang="ja-JP" altLang="en-US" dirty="0"/>
              <a:t>②フロアごとの鉄筋重量が表示されるので、確認したいフロアをクリックしてください</a:t>
            </a:r>
            <a:endParaRPr lang="en-US" altLang="ja-JP" dirty="0"/>
          </a:p>
          <a:p>
            <a:r>
              <a:rPr lang="ja-JP" altLang="en-US" dirty="0"/>
              <a:t>③より詳細な情報が確認できます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鉄筋重量管理</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1406674" y="3812090"/>
            <a:ext cx="3043406" cy="2974592"/>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406674" y="3195962"/>
            <a:ext cx="4056054" cy="30806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7" name="正方形/長方形 6">
            <a:extLst>
              <a:ext uri="{FF2B5EF4-FFF2-40B4-BE49-F238E27FC236}">
                <a16:creationId xmlns:a16="http://schemas.microsoft.com/office/drawing/2014/main" id="{CA93E1F5-1F34-430F-AADF-485B04FBE62A}"/>
              </a:ext>
            </a:extLst>
          </p:cNvPr>
          <p:cNvSpPr/>
          <p:nvPr/>
        </p:nvSpPr>
        <p:spPr>
          <a:xfrm>
            <a:off x="4655085" y="3679956"/>
            <a:ext cx="5992595" cy="310672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③</a:t>
            </a:r>
            <a:endParaRPr kumimoji="1" lang="ja-JP" altLang="en-US" dirty="0">
              <a:solidFill>
                <a:srgbClr val="FF0000"/>
              </a:solidFill>
            </a:endParaRPr>
          </a:p>
        </p:txBody>
      </p:sp>
    </p:spTree>
    <p:extLst>
      <p:ext uri="{BB962C8B-B14F-4D97-AF65-F5344CB8AC3E}">
        <p14:creationId xmlns:p14="http://schemas.microsoft.com/office/powerpoint/2010/main" val="221804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47BB180-3150-49A8-A2C7-07FE11482901}"/>
              </a:ext>
            </a:extLst>
          </p:cNvPr>
          <p:cNvPicPr>
            <a:picLocks noChangeAspect="1"/>
          </p:cNvPicPr>
          <p:nvPr/>
        </p:nvPicPr>
        <p:blipFill>
          <a:blip r:embed="rId2"/>
          <a:stretch>
            <a:fillRect/>
          </a:stretch>
        </p:blipFill>
        <p:spPr>
          <a:xfrm>
            <a:off x="1820937" y="2508385"/>
            <a:ext cx="8166343" cy="4278297"/>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1754326"/>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データベースの容量圧迫につながるので、基本的には触らないようにお願いします</a:t>
            </a:r>
          </a:p>
          <a:p>
            <a:r>
              <a:rPr lang="ja-JP" altLang="en-US" dirty="0">
                <a:ea typeface="BIZ UDPゴシック" panose="020B0400000000000000" pitchFamily="50" charset="-128"/>
              </a:rPr>
              <a:t>■</a:t>
            </a:r>
            <a:r>
              <a:rPr lang="ja-JP" altLang="en-US" dirty="0"/>
              <a:t>使用方法</a:t>
            </a:r>
            <a:endParaRPr lang="en-US" altLang="ja-JP" dirty="0"/>
          </a:p>
          <a:p>
            <a:r>
              <a:rPr lang="ja-JP" altLang="en-US" dirty="0"/>
              <a:t>①物件を検索できます</a:t>
            </a:r>
            <a:endParaRPr lang="en-US" altLang="ja-JP" dirty="0"/>
          </a:p>
          <a:p>
            <a:r>
              <a:rPr lang="ja-JP" altLang="en-US" dirty="0"/>
              <a:t>②「自動バックアップ」のチェックボックスをオンにして「保存」することで、パブリッシュ済の最新</a:t>
            </a:r>
            <a:r>
              <a:rPr lang="en-US" altLang="ja-JP" dirty="0" err="1"/>
              <a:t>rvt</a:t>
            </a:r>
            <a:r>
              <a:rPr lang="ja-JP" altLang="en-US" dirty="0"/>
              <a:t>ファイルのバックアップを定期的に行います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モデルバックアップ設定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7819026" y="3581708"/>
            <a:ext cx="2168254" cy="320497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975634" y="2817799"/>
            <a:ext cx="7166836" cy="3210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9" name="正方形/長方形 8">
            <a:extLst>
              <a:ext uri="{FF2B5EF4-FFF2-40B4-BE49-F238E27FC236}">
                <a16:creationId xmlns:a16="http://schemas.microsoft.com/office/drawing/2014/main" id="{8AB2D2D0-55F0-45A4-8007-29D870EC4ACB}"/>
              </a:ext>
            </a:extLst>
          </p:cNvPr>
          <p:cNvSpPr/>
          <p:nvPr/>
        </p:nvSpPr>
        <p:spPr>
          <a:xfrm>
            <a:off x="9368421" y="2817799"/>
            <a:ext cx="618859" cy="3210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Tree>
    <p:extLst>
      <p:ext uri="{BB962C8B-B14F-4D97-AF65-F5344CB8AC3E}">
        <p14:creationId xmlns:p14="http://schemas.microsoft.com/office/powerpoint/2010/main" val="2178099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F091C65-4A45-450E-BE22-7C8DFD1EA5EC}"/>
              </a:ext>
            </a:extLst>
          </p:cNvPr>
          <p:cNvPicPr>
            <a:picLocks noChangeAspect="1"/>
          </p:cNvPicPr>
          <p:nvPr/>
        </p:nvPicPr>
        <p:blipFill>
          <a:blip r:embed="rId2"/>
          <a:stretch>
            <a:fillRect/>
          </a:stretch>
        </p:blipFill>
        <p:spPr>
          <a:xfrm>
            <a:off x="1955314" y="2489078"/>
            <a:ext cx="8011646" cy="4225223"/>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1754326"/>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en-US" altLang="ja-JP" dirty="0"/>
              <a:t>CCC</a:t>
            </a:r>
            <a:r>
              <a:rPr lang="ja-JP" altLang="en-US" dirty="0"/>
              <a:t>に取り込むプロジェクトを管理しているので、基本的には触らないようにお願いします</a:t>
            </a:r>
          </a:p>
          <a:p>
            <a:r>
              <a:rPr lang="ja-JP" altLang="en-US" dirty="0">
                <a:ea typeface="BIZ UDPゴシック" panose="020B0400000000000000" pitchFamily="50" charset="-128"/>
              </a:rPr>
              <a:t>■</a:t>
            </a:r>
            <a:r>
              <a:rPr lang="ja-JP" altLang="en-US" dirty="0"/>
              <a:t>使用方法</a:t>
            </a:r>
            <a:endParaRPr lang="en-US" altLang="ja-JP" dirty="0"/>
          </a:p>
          <a:p>
            <a:r>
              <a:rPr lang="ja-JP" altLang="en-US" dirty="0"/>
              <a:t>①物件を検索できます</a:t>
            </a:r>
            <a:endParaRPr lang="en-US" altLang="ja-JP" dirty="0"/>
          </a:p>
          <a:p>
            <a:r>
              <a:rPr lang="ja-JP" altLang="en-US" dirty="0"/>
              <a:t>②「自動保存」のチェックボックスをオンにして「保存」することで、パブリッシュ済の最新データを定期的に</a:t>
            </a:r>
            <a:r>
              <a:rPr lang="en-US" altLang="ja-JP" dirty="0"/>
              <a:t>CCC</a:t>
            </a:r>
            <a:r>
              <a:rPr lang="ja-JP" altLang="en-US" dirty="0"/>
              <a:t>で利用可能なデータベースに取り込みます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モデル自動保存設定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7819026" y="3581708"/>
            <a:ext cx="2168254" cy="320497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975634" y="2817799"/>
            <a:ext cx="7166836" cy="3210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9" name="正方形/長方形 8">
            <a:extLst>
              <a:ext uri="{FF2B5EF4-FFF2-40B4-BE49-F238E27FC236}">
                <a16:creationId xmlns:a16="http://schemas.microsoft.com/office/drawing/2014/main" id="{8AB2D2D0-55F0-45A4-8007-29D870EC4ACB}"/>
              </a:ext>
            </a:extLst>
          </p:cNvPr>
          <p:cNvSpPr/>
          <p:nvPr/>
        </p:nvSpPr>
        <p:spPr>
          <a:xfrm>
            <a:off x="9368421" y="2817799"/>
            <a:ext cx="618859" cy="3210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Tree>
    <p:extLst>
      <p:ext uri="{BB962C8B-B14F-4D97-AF65-F5344CB8AC3E}">
        <p14:creationId xmlns:p14="http://schemas.microsoft.com/office/powerpoint/2010/main" val="226610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1DE79B9-A4D6-4A7A-AA75-2522494ED5A3}"/>
              </a:ext>
            </a:extLst>
          </p:cNvPr>
          <p:cNvPicPr>
            <a:picLocks noChangeAspect="1"/>
          </p:cNvPicPr>
          <p:nvPr/>
        </p:nvPicPr>
        <p:blipFill rotWithShape="1">
          <a:blip r:embed="rId2"/>
          <a:srcRect l="1899" r="9028"/>
          <a:stretch/>
        </p:blipFill>
        <p:spPr>
          <a:xfrm>
            <a:off x="838200" y="3087335"/>
            <a:ext cx="10601088" cy="3700674"/>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031325"/>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en-US" altLang="ja-JP" dirty="0"/>
              <a:t>BIM360</a:t>
            </a:r>
            <a:r>
              <a:rPr lang="ja-JP" altLang="en-US" dirty="0" err="1"/>
              <a:t>への</a:t>
            </a:r>
            <a:r>
              <a:rPr lang="ja-JP" altLang="en-US" dirty="0"/>
              <a:t>アクセス権限を管理しているので、基本的には触らないようにお願いします</a:t>
            </a:r>
          </a:p>
          <a:p>
            <a:r>
              <a:rPr lang="ja-JP" altLang="en-US" dirty="0">
                <a:ea typeface="BIZ UDPゴシック" panose="020B0400000000000000" pitchFamily="50" charset="-128"/>
              </a:rPr>
              <a:t>■</a:t>
            </a:r>
            <a:r>
              <a:rPr lang="ja-JP" altLang="en-US" dirty="0"/>
              <a:t>使用方法</a:t>
            </a:r>
            <a:endParaRPr lang="en-US" altLang="ja-JP" dirty="0"/>
          </a:p>
          <a:p>
            <a:r>
              <a:rPr lang="ja-JP" altLang="en-US" dirty="0"/>
              <a:t>①物件を検索し、</a:t>
            </a:r>
            <a:r>
              <a:rPr lang="en-US" altLang="ja-JP" dirty="0"/>
              <a:t>BIM360</a:t>
            </a:r>
            <a:r>
              <a:rPr lang="ja-JP" altLang="en-US" dirty="0"/>
              <a:t>権限設定をクリックしてください</a:t>
            </a:r>
            <a:endParaRPr lang="en-US" altLang="ja-JP" dirty="0"/>
          </a:p>
          <a:p>
            <a:r>
              <a:rPr lang="ja-JP" altLang="en-US" dirty="0"/>
              <a:t>②各ユーザーが現在</a:t>
            </a:r>
            <a:r>
              <a:rPr lang="en-US" altLang="ja-JP" dirty="0"/>
              <a:t>BIM360</a:t>
            </a:r>
            <a:r>
              <a:rPr lang="ja-JP" altLang="en-US" dirty="0"/>
              <a:t>でアクセス権があるフォルダが表示されます</a:t>
            </a:r>
            <a:endParaRPr lang="en-US" altLang="ja-JP" dirty="0"/>
          </a:p>
          <a:p>
            <a:r>
              <a:rPr lang="ja-JP" altLang="en-US" dirty="0"/>
              <a:t>③プロジェクトにユーザーを招待します</a:t>
            </a:r>
            <a:endParaRPr lang="en-US" altLang="ja-JP" dirty="0"/>
          </a:p>
          <a:p>
            <a:r>
              <a:rPr lang="ja-JP" altLang="en-US" dirty="0"/>
              <a:t>④チェックボックスを操作することで、各ユーザーに対してアクセスできるフォルダを制御できます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en-US" altLang="ja-JP" sz="2800" dirty="0"/>
              <a:t>BIM360</a:t>
            </a:r>
            <a:r>
              <a:rPr lang="ja-JP" altLang="en-US" sz="2800" dirty="0"/>
              <a:t>権限設定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7754594" y="4606634"/>
            <a:ext cx="3684694" cy="218137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④</a:t>
            </a:r>
            <a:endParaRPr kumimoji="1" lang="ja-JP" altLang="en-US" dirty="0">
              <a:solidFill>
                <a:srgbClr val="FF0000"/>
              </a:solidFill>
            </a:endParaRPr>
          </a:p>
        </p:txBody>
      </p:sp>
      <p:sp>
        <p:nvSpPr>
          <p:cNvPr id="9" name="正方形/長方形 8">
            <a:extLst>
              <a:ext uri="{FF2B5EF4-FFF2-40B4-BE49-F238E27FC236}">
                <a16:creationId xmlns:a16="http://schemas.microsoft.com/office/drawing/2014/main" id="{8AB2D2D0-55F0-45A4-8007-29D870EC4ACB}"/>
              </a:ext>
            </a:extLst>
          </p:cNvPr>
          <p:cNvSpPr/>
          <p:nvPr/>
        </p:nvSpPr>
        <p:spPr>
          <a:xfrm>
            <a:off x="9094102" y="3238609"/>
            <a:ext cx="990586" cy="25979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1" name="正方形/長方形 10">
            <a:extLst>
              <a:ext uri="{FF2B5EF4-FFF2-40B4-BE49-F238E27FC236}">
                <a16:creationId xmlns:a16="http://schemas.microsoft.com/office/drawing/2014/main" id="{3EA4FB34-997C-406D-A8A2-31979966F2A7}"/>
              </a:ext>
            </a:extLst>
          </p:cNvPr>
          <p:cNvSpPr/>
          <p:nvPr/>
        </p:nvSpPr>
        <p:spPr>
          <a:xfrm>
            <a:off x="10266695" y="3238609"/>
            <a:ext cx="990586" cy="251918"/>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③</a:t>
            </a:r>
            <a:endParaRPr kumimoji="1" lang="ja-JP" altLang="en-US" dirty="0">
              <a:solidFill>
                <a:srgbClr val="FF0000"/>
              </a:solidFill>
            </a:endParaRPr>
          </a:p>
        </p:txBody>
      </p:sp>
    </p:spTree>
    <p:extLst>
      <p:ext uri="{BB962C8B-B14F-4D97-AF65-F5344CB8AC3E}">
        <p14:creationId xmlns:p14="http://schemas.microsoft.com/office/powerpoint/2010/main" val="243100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F0C247-B891-4E5D-B857-7F168CE70AD1}"/>
              </a:ext>
            </a:extLst>
          </p:cNvPr>
          <p:cNvPicPr>
            <a:picLocks noChangeAspect="1"/>
          </p:cNvPicPr>
          <p:nvPr/>
        </p:nvPicPr>
        <p:blipFill>
          <a:blip r:embed="rId2"/>
          <a:stretch>
            <a:fillRect/>
          </a:stretch>
        </p:blipFill>
        <p:spPr>
          <a:xfrm>
            <a:off x="1660299" y="3187324"/>
            <a:ext cx="7433804" cy="3492324"/>
          </a:xfrm>
          <a:prstGeom prst="rect">
            <a:avLst/>
          </a:prstGeom>
        </p:spPr>
      </p:pic>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308324"/>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内容が書き換わるとデータの紐づけが変わってしまうので基本的にはエクセルを取り込んだり、編集しないようお願いします</a:t>
            </a:r>
          </a:p>
          <a:p>
            <a:r>
              <a:rPr lang="ja-JP" altLang="en-US" dirty="0">
                <a:ea typeface="BIZ UDPゴシック" panose="020B0400000000000000" pitchFamily="50" charset="-128"/>
              </a:rPr>
              <a:t>■</a:t>
            </a:r>
            <a:r>
              <a:rPr lang="ja-JP" altLang="en-US" dirty="0"/>
              <a:t>使用方法</a:t>
            </a:r>
            <a:endParaRPr lang="en-US" altLang="ja-JP" dirty="0"/>
          </a:p>
          <a:p>
            <a:r>
              <a:rPr lang="ja-JP" altLang="en-US" dirty="0"/>
              <a:t>①専用のエクセルファイルを選択して工程</a:t>
            </a:r>
            <a:r>
              <a:rPr lang="en-US" altLang="ja-JP" dirty="0"/>
              <a:t>ID</a:t>
            </a:r>
            <a:r>
              <a:rPr lang="ja-JP" altLang="en-US" dirty="0"/>
              <a:t>と</a:t>
            </a:r>
            <a:r>
              <a:rPr lang="en-US" altLang="ja-JP" dirty="0"/>
              <a:t>SBS</a:t>
            </a:r>
            <a:r>
              <a:rPr lang="ja-JP" altLang="en-US" dirty="0"/>
              <a:t>の紐づけ設定を取り込みます</a:t>
            </a:r>
            <a:endParaRPr lang="en-US" altLang="ja-JP" dirty="0"/>
          </a:p>
          <a:p>
            <a:r>
              <a:rPr lang="ja-JP" altLang="en-US" dirty="0"/>
              <a:t>②エクセル形式で紐づけ設定をエクスポートします</a:t>
            </a:r>
            <a:r>
              <a:rPr lang="en-US" altLang="ja-JP" dirty="0"/>
              <a:t>(</a:t>
            </a:r>
            <a:r>
              <a:rPr lang="ja-JP" altLang="en-US" dirty="0"/>
              <a:t>調整中</a:t>
            </a:r>
            <a:r>
              <a:rPr lang="en-US" altLang="ja-JP" dirty="0"/>
              <a:t>)</a:t>
            </a:r>
          </a:p>
          <a:p>
            <a:r>
              <a:rPr lang="ja-JP" altLang="en-US" dirty="0"/>
              <a:t>③</a:t>
            </a:r>
            <a:r>
              <a:rPr lang="en-US" altLang="ja-JP" dirty="0"/>
              <a:t>ID</a:t>
            </a:r>
            <a:r>
              <a:rPr lang="ja-JP" altLang="en-US" dirty="0"/>
              <a:t>など編集可能です</a:t>
            </a:r>
            <a:endParaRPr lang="en-US" altLang="ja-JP" dirty="0"/>
          </a:p>
          <a:p>
            <a:r>
              <a:rPr lang="ja-JP" altLang="en-US" dirty="0"/>
              <a:t>④更新ボタンをクリックして編集内容を保存します</a:t>
            </a:r>
            <a:endParaRPr lang="en-US" altLang="ja-JP"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工程</a:t>
            </a:r>
            <a:r>
              <a:rPr lang="en-US" altLang="ja-JP" sz="2800" dirty="0"/>
              <a:t>ID</a:t>
            </a:r>
            <a:r>
              <a:rPr lang="ja-JP" altLang="en-US" sz="2800" dirty="0"/>
              <a:t>設定</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1660299" y="3702456"/>
            <a:ext cx="249781" cy="2977192"/>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④</a:t>
            </a:r>
            <a:endParaRPr kumimoji="1" lang="ja-JP" altLang="en-US" dirty="0">
              <a:solidFill>
                <a:srgbClr val="FF0000"/>
              </a:solidFill>
            </a:endParaRPr>
          </a:p>
        </p:txBody>
      </p:sp>
      <p:sp>
        <p:nvSpPr>
          <p:cNvPr id="19" name="正方形/長方形 18">
            <a:extLst>
              <a:ext uri="{FF2B5EF4-FFF2-40B4-BE49-F238E27FC236}">
                <a16:creationId xmlns:a16="http://schemas.microsoft.com/office/drawing/2014/main" id="{0E0CF962-33A7-46A2-9E8D-06338F9601CC}"/>
              </a:ext>
            </a:extLst>
          </p:cNvPr>
          <p:cNvSpPr/>
          <p:nvPr/>
        </p:nvSpPr>
        <p:spPr>
          <a:xfrm>
            <a:off x="6517399" y="3187324"/>
            <a:ext cx="2067802" cy="24167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9" name="正方形/長方形 8">
            <a:extLst>
              <a:ext uri="{FF2B5EF4-FFF2-40B4-BE49-F238E27FC236}">
                <a16:creationId xmlns:a16="http://schemas.microsoft.com/office/drawing/2014/main" id="{8AB2D2D0-55F0-45A4-8007-29D870EC4ACB}"/>
              </a:ext>
            </a:extLst>
          </p:cNvPr>
          <p:cNvSpPr/>
          <p:nvPr/>
        </p:nvSpPr>
        <p:spPr>
          <a:xfrm>
            <a:off x="2053222" y="3695310"/>
            <a:ext cx="4947018" cy="2946690"/>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③</a:t>
            </a:r>
          </a:p>
        </p:txBody>
      </p:sp>
      <p:sp>
        <p:nvSpPr>
          <p:cNvPr id="11" name="正方形/長方形 10">
            <a:extLst>
              <a:ext uri="{FF2B5EF4-FFF2-40B4-BE49-F238E27FC236}">
                <a16:creationId xmlns:a16="http://schemas.microsoft.com/office/drawing/2014/main" id="{3EA4FB34-997C-406D-A8A2-31979966F2A7}"/>
              </a:ext>
            </a:extLst>
          </p:cNvPr>
          <p:cNvSpPr/>
          <p:nvPr/>
        </p:nvSpPr>
        <p:spPr>
          <a:xfrm>
            <a:off x="8606355" y="3187324"/>
            <a:ext cx="487748" cy="24167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Tree>
    <p:extLst>
      <p:ext uri="{BB962C8B-B14F-4D97-AF65-F5344CB8AC3E}">
        <p14:creationId xmlns:p14="http://schemas.microsoft.com/office/powerpoint/2010/main" val="376531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82BD965-D80B-4BE7-9A5A-0060422F1F7F}"/>
              </a:ext>
            </a:extLst>
          </p:cNvPr>
          <p:cNvSpPr>
            <a:spLocks noGrp="1"/>
          </p:cNvSpPr>
          <p:nvPr>
            <p:ph idx="1"/>
          </p:nvPr>
        </p:nvSpPr>
        <p:spPr>
          <a:xfrm>
            <a:off x="1200705" y="1309596"/>
            <a:ext cx="10515600" cy="781771"/>
          </a:xfrm>
        </p:spPr>
        <p:txBody>
          <a:bodyPr>
            <a:normAutofit/>
          </a:bodyPr>
          <a:lstStyle/>
          <a:p>
            <a:r>
              <a:rPr lang="en-US" altLang="ja-JP" sz="1800" dirty="0"/>
              <a:t>CCC</a:t>
            </a:r>
            <a:r>
              <a:rPr lang="ja-JP" altLang="en-US" sz="1800" dirty="0"/>
              <a:t>に表示したいモデルのファイル名は接頭に「</a:t>
            </a:r>
            <a:r>
              <a:rPr lang="en-US" altLang="ja-JP" sz="1800" dirty="0"/>
              <a:t>#</a:t>
            </a:r>
            <a:r>
              <a:rPr lang="en-US" altLang="ja-JP" sz="1800" dirty="0" err="1"/>
              <a:t>cen</a:t>
            </a:r>
            <a:r>
              <a:rPr lang="ja-JP" altLang="en-US" sz="1800" dirty="0"/>
              <a:t>」</a:t>
            </a:r>
            <a:r>
              <a:rPr lang="en-US" altLang="ja-JP" sz="1800" dirty="0"/>
              <a:t>(central model</a:t>
            </a:r>
            <a:r>
              <a:rPr lang="ja-JP" altLang="en-US" sz="1800" dirty="0"/>
              <a:t>の意</a:t>
            </a:r>
            <a:r>
              <a:rPr lang="en-US" altLang="ja-JP" sz="1800" dirty="0"/>
              <a:t>)</a:t>
            </a:r>
            <a:r>
              <a:rPr lang="ja-JP" altLang="en-US" sz="1800" dirty="0"/>
              <a:t>を付けてください</a:t>
            </a:r>
            <a:endParaRPr lang="en-US" altLang="ja-JP" sz="1800" dirty="0"/>
          </a:p>
          <a:p>
            <a:r>
              <a:rPr lang="ja-JP" altLang="en-US" sz="1800" dirty="0"/>
              <a:t>プロジェクト内で「</a:t>
            </a:r>
            <a:r>
              <a:rPr lang="en-US" altLang="ja-JP" sz="1800" dirty="0"/>
              <a:t>#</a:t>
            </a:r>
            <a:r>
              <a:rPr lang="en-US" altLang="ja-JP" sz="1800" dirty="0" err="1"/>
              <a:t>cen</a:t>
            </a:r>
            <a:r>
              <a:rPr lang="ja-JP" altLang="en-US" sz="1800" dirty="0"/>
              <a:t>」がつくモデルは</a:t>
            </a:r>
            <a:r>
              <a:rPr lang="en-US" altLang="ja-JP" sz="1800" dirty="0"/>
              <a:t>1</a:t>
            </a:r>
            <a:r>
              <a:rPr lang="ja-JP" altLang="en-US" sz="1800" dirty="0" err="1"/>
              <a:t>つに</a:t>
            </a:r>
            <a:r>
              <a:rPr lang="ja-JP" altLang="en-US" sz="1800" dirty="0"/>
              <a:t>してください</a:t>
            </a:r>
            <a:endParaRPr lang="ja-JP" altLang="ja-JP" sz="1800" dirty="0"/>
          </a:p>
          <a:p>
            <a:endParaRPr kumimoji="1" lang="ja-JP" altLang="en-US" sz="1800" dirty="0"/>
          </a:p>
        </p:txBody>
      </p:sp>
      <p:sp>
        <p:nvSpPr>
          <p:cNvPr id="4" name="コンテンツ プレースホルダー 2">
            <a:extLst>
              <a:ext uri="{FF2B5EF4-FFF2-40B4-BE49-F238E27FC236}">
                <a16:creationId xmlns:a16="http://schemas.microsoft.com/office/drawing/2014/main" id="{970C7293-F2C2-4EFB-AA73-7D90A8EACFA2}"/>
              </a:ext>
            </a:extLst>
          </p:cNvPr>
          <p:cNvSpPr txBox="1">
            <a:spLocks/>
          </p:cNvSpPr>
          <p:nvPr/>
        </p:nvSpPr>
        <p:spPr>
          <a:xfrm>
            <a:off x="838200" y="908368"/>
            <a:ext cx="10515600" cy="52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ファイルについて</a:t>
            </a:r>
          </a:p>
        </p:txBody>
      </p:sp>
      <p:sp>
        <p:nvSpPr>
          <p:cNvPr id="5" name="コンテンツ プレースホルダー 2">
            <a:extLst>
              <a:ext uri="{FF2B5EF4-FFF2-40B4-BE49-F238E27FC236}">
                <a16:creationId xmlns:a16="http://schemas.microsoft.com/office/drawing/2014/main" id="{ED28E894-D1FB-4610-A78B-A637B89D3499}"/>
              </a:ext>
            </a:extLst>
          </p:cNvPr>
          <p:cNvSpPr txBox="1">
            <a:spLocks/>
          </p:cNvSpPr>
          <p:nvPr/>
        </p:nvSpPr>
        <p:spPr>
          <a:xfrm>
            <a:off x="1200705" y="2714596"/>
            <a:ext cx="10515600" cy="1039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パブリッシュすることで</a:t>
            </a:r>
            <a:r>
              <a:rPr lang="en-US" altLang="ja-JP" sz="1800" dirty="0"/>
              <a:t>FORGE</a:t>
            </a:r>
            <a:r>
              <a:rPr lang="ja-JP" altLang="en-US" sz="1800" dirty="0"/>
              <a:t>に情報がアップロードされるので、</a:t>
            </a:r>
            <a:r>
              <a:rPr lang="ja-JP" altLang="ja-JP" sz="1800" dirty="0"/>
              <a:t>オートパブリッシュ</a:t>
            </a:r>
            <a:r>
              <a:rPr lang="ja-JP" altLang="en-US" sz="1800" dirty="0"/>
              <a:t>設定をすることをお勧めします</a:t>
            </a:r>
            <a:r>
              <a:rPr lang="en-US" altLang="ja-JP" sz="1800" dirty="0"/>
              <a:t>(</a:t>
            </a:r>
            <a:r>
              <a:rPr lang="ja-JP" altLang="en-US" sz="1800" dirty="0"/>
              <a:t>オートパブリッシュ設定は別紙参照</a:t>
            </a:r>
            <a:r>
              <a:rPr lang="en-US" altLang="ja-JP" sz="1800" dirty="0"/>
              <a:t>)</a:t>
            </a:r>
          </a:p>
          <a:p>
            <a:r>
              <a:rPr lang="ja-JP" altLang="en-US" sz="1800" dirty="0"/>
              <a:t>パブリッシュ設定は３</a:t>
            </a:r>
            <a:r>
              <a:rPr lang="en-US" altLang="ja-JP" sz="1800" dirty="0"/>
              <a:t>D</a:t>
            </a:r>
            <a:r>
              <a:rPr lang="ja-JP" altLang="en-US" sz="1800" dirty="0"/>
              <a:t>ビューを最低</a:t>
            </a:r>
            <a:r>
              <a:rPr lang="en-US" altLang="ja-JP" sz="1800" dirty="0"/>
              <a:t>1</a:t>
            </a:r>
            <a:r>
              <a:rPr lang="ja-JP" altLang="en-US" sz="1800" dirty="0"/>
              <a:t>つ含むようにしてください</a:t>
            </a:r>
            <a:endParaRPr lang="ja-JP" altLang="ja-JP" sz="1800" dirty="0"/>
          </a:p>
          <a:p>
            <a:endParaRPr lang="ja-JP" altLang="en-US" sz="1800" dirty="0"/>
          </a:p>
        </p:txBody>
      </p:sp>
      <p:sp>
        <p:nvSpPr>
          <p:cNvPr id="6" name="コンテンツ プレースホルダー 2">
            <a:extLst>
              <a:ext uri="{FF2B5EF4-FFF2-40B4-BE49-F238E27FC236}">
                <a16:creationId xmlns:a16="http://schemas.microsoft.com/office/drawing/2014/main" id="{3D212EC8-94B7-49FD-AF8D-9CBDC187E354}"/>
              </a:ext>
            </a:extLst>
          </p:cNvPr>
          <p:cNvSpPr txBox="1">
            <a:spLocks/>
          </p:cNvSpPr>
          <p:nvPr/>
        </p:nvSpPr>
        <p:spPr>
          <a:xfrm>
            <a:off x="838200" y="2331418"/>
            <a:ext cx="10515600" cy="52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パブリッシュについて</a:t>
            </a:r>
          </a:p>
        </p:txBody>
      </p:sp>
      <p:sp>
        <p:nvSpPr>
          <p:cNvPr id="7" name="コンテンツ プレースホルダー 2">
            <a:extLst>
              <a:ext uri="{FF2B5EF4-FFF2-40B4-BE49-F238E27FC236}">
                <a16:creationId xmlns:a16="http://schemas.microsoft.com/office/drawing/2014/main" id="{452A4B8A-99B9-43FC-818F-719020FA1AF2}"/>
              </a:ext>
            </a:extLst>
          </p:cNvPr>
          <p:cNvSpPr txBox="1">
            <a:spLocks/>
          </p:cNvSpPr>
          <p:nvPr/>
        </p:nvSpPr>
        <p:spPr>
          <a:xfrm>
            <a:off x="838200" y="3879232"/>
            <a:ext cx="10515600" cy="52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モデリングについて</a:t>
            </a:r>
          </a:p>
        </p:txBody>
      </p:sp>
      <p:sp>
        <p:nvSpPr>
          <p:cNvPr id="8" name="コンテンツ プレースホルダー 2">
            <a:extLst>
              <a:ext uri="{FF2B5EF4-FFF2-40B4-BE49-F238E27FC236}">
                <a16:creationId xmlns:a16="http://schemas.microsoft.com/office/drawing/2014/main" id="{38CD92F0-F327-4EC6-BDB1-E8244D7C33BF}"/>
              </a:ext>
            </a:extLst>
          </p:cNvPr>
          <p:cNvSpPr txBox="1">
            <a:spLocks/>
          </p:cNvSpPr>
          <p:nvPr/>
        </p:nvSpPr>
        <p:spPr>
          <a:xfrm>
            <a:off x="1200705" y="4407961"/>
            <a:ext cx="10515600" cy="1716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t>Revit </a:t>
            </a:r>
            <a:r>
              <a:rPr lang="ja-JP" altLang="en-US" sz="1800" dirty="0"/>
              <a:t>で「新しい建築」のフェーズを消さないようにしてください</a:t>
            </a:r>
            <a:endParaRPr lang="en-US" altLang="ja-JP" sz="1800" dirty="0"/>
          </a:p>
          <a:p>
            <a:r>
              <a:rPr lang="en-US" altLang="ja-JP" sz="1800" dirty="0"/>
              <a:t>SBS</a:t>
            </a:r>
            <a:r>
              <a:rPr lang="ja-JP" altLang="en-US" sz="1800" dirty="0"/>
              <a:t>ルールに則ったモデリングでないとうまく表示されないことがあります</a:t>
            </a:r>
            <a:endParaRPr lang="en-US" altLang="ja-JP" sz="1800" dirty="0"/>
          </a:p>
          <a:p>
            <a:endParaRPr lang="ja-JP" altLang="ja-JP" sz="1800" dirty="0"/>
          </a:p>
          <a:p>
            <a:endParaRPr lang="ja-JP" altLang="en-US" sz="1800" dirty="0"/>
          </a:p>
        </p:txBody>
      </p:sp>
      <p:sp>
        <p:nvSpPr>
          <p:cNvPr id="9" name="コンテンツ プレースホルダー 2">
            <a:extLst>
              <a:ext uri="{FF2B5EF4-FFF2-40B4-BE49-F238E27FC236}">
                <a16:creationId xmlns:a16="http://schemas.microsoft.com/office/drawing/2014/main" id="{ED4B9603-337C-42FB-A654-7C4D513BCDEE}"/>
              </a:ext>
            </a:extLst>
          </p:cNvPr>
          <p:cNvSpPr txBox="1">
            <a:spLocks/>
          </p:cNvSpPr>
          <p:nvPr/>
        </p:nvSpPr>
        <p:spPr>
          <a:xfrm>
            <a:off x="838200" y="5361354"/>
            <a:ext cx="10515600" cy="52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運用について</a:t>
            </a:r>
          </a:p>
        </p:txBody>
      </p:sp>
      <p:sp>
        <p:nvSpPr>
          <p:cNvPr id="10" name="コンテンツ プレースホルダー 2">
            <a:extLst>
              <a:ext uri="{FF2B5EF4-FFF2-40B4-BE49-F238E27FC236}">
                <a16:creationId xmlns:a16="http://schemas.microsoft.com/office/drawing/2014/main" id="{9BE8BAE4-B5A5-4235-ABE4-217539E5D419}"/>
              </a:ext>
            </a:extLst>
          </p:cNvPr>
          <p:cNvSpPr txBox="1">
            <a:spLocks/>
          </p:cNvSpPr>
          <p:nvPr/>
        </p:nvSpPr>
        <p:spPr>
          <a:xfrm>
            <a:off x="1200705" y="5890084"/>
            <a:ext cx="10515600" cy="763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t>DB</a:t>
            </a:r>
            <a:r>
              <a:rPr lang="ja-JP" altLang="en-US" sz="1800" dirty="0"/>
              <a:t>容量や管理のため、当面は</a:t>
            </a:r>
            <a:r>
              <a:rPr lang="en-US" altLang="ja-JP" sz="1800" dirty="0"/>
              <a:t>CCC</a:t>
            </a:r>
            <a:r>
              <a:rPr lang="ja-JP" altLang="en-US" sz="1800" dirty="0"/>
              <a:t>に取り込むモデルを絞らせていただきたい（</a:t>
            </a:r>
            <a:r>
              <a:rPr lang="en-US" altLang="ja-JP" sz="1800" dirty="0"/>
              <a:t>2020</a:t>
            </a:r>
            <a:r>
              <a:rPr lang="ja-JP" altLang="en-US" sz="1800" dirty="0"/>
              <a:t>年</a:t>
            </a:r>
            <a:r>
              <a:rPr lang="en-US" altLang="ja-JP" sz="1800" dirty="0"/>
              <a:t>12</a:t>
            </a:r>
            <a:r>
              <a:rPr lang="ja-JP" altLang="en-US" sz="1800" dirty="0"/>
              <a:t>月現在で主に９物件ですが、しばらくは追加できても</a:t>
            </a:r>
            <a:r>
              <a:rPr lang="en-US" altLang="ja-JP" sz="1800" dirty="0"/>
              <a:t>3</a:t>
            </a:r>
            <a:r>
              <a:rPr lang="ja-JP" altLang="en-US" sz="1800" dirty="0"/>
              <a:t>件ほど</a:t>
            </a:r>
            <a:r>
              <a:rPr lang="en-US" altLang="ja-JP" sz="1800" dirty="0"/>
              <a:t>※</a:t>
            </a:r>
            <a:r>
              <a:rPr lang="ja-JP" altLang="en-US" sz="1800" dirty="0"/>
              <a:t>要相談</a:t>
            </a:r>
          </a:p>
        </p:txBody>
      </p:sp>
      <p:sp>
        <p:nvSpPr>
          <p:cNvPr id="11" name="タイトル 1">
            <a:extLst>
              <a:ext uri="{FF2B5EF4-FFF2-40B4-BE49-F238E27FC236}">
                <a16:creationId xmlns:a16="http://schemas.microsoft.com/office/drawing/2014/main" id="{603D5935-F379-4FF3-8091-30EBF83835BD}"/>
              </a:ext>
            </a:extLst>
          </p:cNvPr>
          <p:cNvSpPr txBox="1">
            <a:spLocks/>
          </p:cNvSpPr>
          <p:nvPr/>
        </p:nvSpPr>
        <p:spPr>
          <a:xfrm>
            <a:off x="838200" y="216000"/>
            <a:ext cx="10515600" cy="52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Revit</a:t>
            </a:r>
            <a:r>
              <a:rPr lang="ja-JP" altLang="en-US" sz="2800" dirty="0"/>
              <a:t>・</a:t>
            </a:r>
            <a:r>
              <a:rPr lang="en-US" altLang="ja-JP" sz="2800" dirty="0"/>
              <a:t>BIM360</a:t>
            </a:r>
            <a:r>
              <a:rPr lang="ja-JP" altLang="en-US" sz="2800" dirty="0"/>
              <a:t>の下準備</a:t>
            </a:r>
            <a:endParaRPr lang="ja-JP" altLang="en-US" sz="28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30525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55FE362-3C37-4B12-94D2-B6639355ADE0}"/>
              </a:ext>
            </a:extLst>
          </p:cNvPr>
          <p:cNvPicPr>
            <a:picLocks noChangeAspect="1"/>
          </p:cNvPicPr>
          <p:nvPr/>
        </p:nvPicPr>
        <p:blipFill rotWithShape="1">
          <a:blip r:embed="rId2">
            <a:extLst>
              <a:ext uri="{28A0092B-C50C-407E-A947-70E740481C1C}">
                <a14:useLocalDpi xmlns:a14="http://schemas.microsoft.com/office/drawing/2010/main" val="0"/>
              </a:ext>
            </a:extLst>
          </a:blip>
          <a:srcRect t="5153" b="22317"/>
          <a:stretch/>
        </p:blipFill>
        <p:spPr>
          <a:xfrm>
            <a:off x="1500416" y="2589351"/>
            <a:ext cx="9191168" cy="3385364"/>
          </a:xfrm>
          <a:prstGeom prst="rect">
            <a:avLst/>
          </a:prstGeom>
        </p:spPr>
      </p:pic>
      <p:sp>
        <p:nvSpPr>
          <p:cNvPr id="9" name="正方形/長方形 8">
            <a:extLst>
              <a:ext uri="{FF2B5EF4-FFF2-40B4-BE49-F238E27FC236}">
                <a16:creationId xmlns:a16="http://schemas.microsoft.com/office/drawing/2014/main" id="{A6766634-F4AF-47E3-AED7-9611682B9B4B}"/>
              </a:ext>
            </a:extLst>
          </p:cNvPr>
          <p:cNvSpPr/>
          <p:nvPr/>
        </p:nvSpPr>
        <p:spPr>
          <a:xfrm>
            <a:off x="1625600" y="3149600"/>
            <a:ext cx="2834640" cy="2825115"/>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10" name="正方形/長方形 9">
            <a:extLst>
              <a:ext uri="{FF2B5EF4-FFF2-40B4-BE49-F238E27FC236}">
                <a16:creationId xmlns:a16="http://schemas.microsoft.com/office/drawing/2014/main" id="{05729432-41DE-480D-A9DD-AC16641F4088}"/>
              </a:ext>
            </a:extLst>
          </p:cNvPr>
          <p:cNvSpPr/>
          <p:nvPr/>
        </p:nvSpPr>
        <p:spPr>
          <a:xfrm>
            <a:off x="4585424" y="4477653"/>
            <a:ext cx="443776" cy="512128"/>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1" name="正方形/長方形 10">
            <a:extLst>
              <a:ext uri="{FF2B5EF4-FFF2-40B4-BE49-F238E27FC236}">
                <a16:creationId xmlns:a16="http://schemas.microsoft.com/office/drawing/2014/main" id="{EB4D36DD-E423-48FD-A5AC-4958419BC986}"/>
              </a:ext>
            </a:extLst>
          </p:cNvPr>
          <p:cNvSpPr/>
          <p:nvPr/>
        </p:nvSpPr>
        <p:spPr>
          <a:xfrm>
            <a:off x="4585424" y="3038097"/>
            <a:ext cx="443776" cy="512128"/>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③</a:t>
            </a:r>
          </a:p>
        </p:txBody>
      </p:sp>
      <p:sp>
        <p:nvSpPr>
          <p:cNvPr id="12" name="タイトル 1">
            <a:extLst>
              <a:ext uri="{FF2B5EF4-FFF2-40B4-BE49-F238E27FC236}">
                <a16:creationId xmlns:a16="http://schemas.microsoft.com/office/drawing/2014/main" id="{803C664C-C348-4B63-96C4-326FD7C98D9C}"/>
              </a:ext>
            </a:extLst>
          </p:cNvPr>
          <p:cNvSpPr txBox="1">
            <a:spLocks/>
          </p:cNvSpPr>
          <p:nvPr/>
        </p:nvSpPr>
        <p:spPr>
          <a:xfrm>
            <a:off x="838200" y="216000"/>
            <a:ext cx="10515600" cy="52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BIZ UDPゴシック" panose="020B0400000000000000" pitchFamily="50" charset="-128"/>
                <a:ea typeface="BIZ UDPゴシック" panose="020B0400000000000000" pitchFamily="50" charset="-128"/>
              </a:rPr>
              <a:t>モデルストレージ</a:t>
            </a:r>
          </a:p>
        </p:txBody>
      </p:sp>
      <p:sp>
        <p:nvSpPr>
          <p:cNvPr id="13" name="テキスト ボックス 12">
            <a:extLst>
              <a:ext uri="{FF2B5EF4-FFF2-40B4-BE49-F238E27FC236}">
                <a16:creationId xmlns:a16="http://schemas.microsoft.com/office/drawing/2014/main" id="{B7ECC4E1-9B02-444C-B112-E625E16CD257}"/>
              </a:ext>
            </a:extLst>
          </p:cNvPr>
          <p:cNvSpPr txBox="1"/>
          <p:nvPr/>
        </p:nvSpPr>
        <p:spPr>
          <a:xfrm>
            <a:off x="838200" y="720000"/>
            <a:ext cx="10515600" cy="1477328"/>
          </a:xfrm>
          <a:prstGeom prst="rect">
            <a:avLst/>
          </a:prstGeom>
          <a:noFill/>
          <a:ln>
            <a:solidFill>
              <a:schemeClr val="bg1">
                <a:lumMod val="50000"/>
              </a:schemeClr>
            </a:solidFill>
          </a:ln>
        </p:spPr>
        <p:txBody>
          <a:bodyPr wrap="square" rtlCol="0">
            <a:spAutoFit/>
          </a:bodyPr>
          <a:lstStyle/>
          <a:p>
            <a:r>
              <a:rPr lang="ja-JP" altLang="en-US" dirty="0">
                <a:latin typeface="BIZ UDPゴシック" panose="020B0400000000000000" pitchFamily="50" charset="-128"/>
                <a:ea typeface="BIZ UDPゴシック" panose="020B0400000000000000" pitchFamily="50" charset="-128"/>
              </a:rPr>
              <a:t>■使用方法</a:t>
            </a:r>
          </a:p>
          <a:p>
            <a:r>
              <a:rPr lang="ja-JP" altLang="en-US" dirty="0">
                <a:latin typeface="BIZ UDPゴシック" panose="020B0400000000000000" pitchFamily="50" charset="-128"/>
                <a:ea typeface="BIZ UDPゴシック" panose="020B0400000000000000" pitchFamily="50" charset="-128"/>
              </a:rPr>
              <a:t>①物件、モデル、バージョンの順にデータを選択します</a:t>
            </a:r>
          </a:p>
          <a:p>
            <a:r>
              <a:rPr lang="ja-JP" altLang="en-US" dirty="0">
                <a:latin typeface="BIZ UDPゴシック" panose="020B0400000000000000" pitchFamily="50" charset="-128"/>
                <a:ea typeface="BIZ UDPゴシック" panose="020B0400000000000000" pitchFamily="50" charset="-128"/>
              </a:rPr>
              <a:t>②特に、バージョン選択の部分で「</a:t>
            </a:r>
            <a:r>
              <a:rPr lang="en-US" altLang="ja-JP" dirty="0" err="1">
                <a:latin typeface="BIZ UDPゴシック" panose="020B0400000000000000" pitchFamily="50" charset="-128"/>
                <a:ea typeface="BIZ UDPゴシック" panose="020B0400000000000000" pitchFamily="50" charset="-128"/>
              </a:rPr>
              <a:t>SelectAll</a:t>
            </a:r>
            <a:r>
              <a:rPr lang="ja-JP" altLang="en-US" dirty="0">
                <a:latin typeface="BIZ UDPゴシック" panose="020B0400000000000000" pitchFamily="50" charset="-128"/>
                <a:ea typeface="BIZ UDPゴシック" panose="020B0400000000000000" pitchFamily="50" charset="-128"/>
              </a:rPr>
              <a:t>」にチェックを入れることで、物件のデータ量の推移を把握しやすいです</a:t>
            </a:r>
            <a:br>
              <a:rPr lang="en-US" altLang="ja-JP" dirty="0">
                <a:latin typeface="BIZ UDPゴシック" panose="020B0400000000000000" pitchFamily="50" charset="-128"/>
                <a:ea typeface="BIZ UDPゴシック" panose="020B0400000000000000" pitchFamily="50" charset="-128"/>
              </a:rPr>
            </a:br>
            <a:r>
              <a:rPr lang="ja-JP" altLang="en-US" dirty="0">
                <a:latin typeface="BIZ UDPゴシック" panose="020B0400000000000000" pitchFamily="50" charset="-128"/>
                <a:ea typeface="BIZ UDPゴシック" panose="020B0400000000000000" pitchFamily="50" charset="-128"/>
              </a:rPr>
              <a:t>③チャートボタンをクリックすることでチャートが表示されます</a:t>
            </a:r>
            <a:endParaRPr lang="en-US" altLang="ja-JP"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7330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モデル分析　検索画面</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585323"/>
          </a:xfrm>
          <a:prstGeom prst="rect">
            <a:avLst/>
          </a:prstGeom>
          <a:noFill/>
          <a:ln>
            <a:solidFill>
              <a:schemeClr val="bg1">
                <a:lumMod val="50000"/>
              </a:schemeClr>
            </a:solidFill>
          </a:ln>
        </p:spPr>
        <p:txBody>
          <a:bodyPr wrap="square" rtlCol="0">
            <a:spAutoFit/>
          </a:bodyPr>
          <a:lstStyle/>
          <a:p>
            <a:r>
              <a:rPr lang="ja-JP" altLang="en-US" dirty="0"/>
              <a:t>■注意点　</a:t>
            </a:r>
            <a:endParaRPr lang="en-US" altLang="ja-JP" dirty="0"/>
          </a:p>
          <a:p>
            <a:r>
              <a:rPr lang="ja-JP" altLang="en-US" dirty="0"/>
              <a:t>無料地図アプリのためプロットが正確ではないです</a:t>
            </a:r>
            <a:endParaRPr lang="en-US" altLang="ja-JP" dirty="0"/>
          </a:p>
          <a:p>
            <a:r>
              <a:rPr lang="ja-JP" altLang="en-US" dirty="0"/>
              <a:t>情報の表示がやや不安定です</a:t>
            </a:r>
            <a:r>
              <a:rPr lang="en-US" altLang="ja-JP" dirty="0"/>
              <a:t>(</a:t>
            </a:r>
            <a:r>
              <a:rPr lang="ja-JP" altLang="en-US" dirty="0"/>
              <a:t>重い</a:t>
            </a:r>
            <a:r>
              <a:rPr lang="en-US" altLang="ja-JP" dirty="0"/>
              <a:t>)</a:t>
            </a:r>
            <a:endParaRPr lang="ja-JP" altLang="en-US" dirty="0"/>
          </a:p>
          <a:p>
            <a:r>
              <a:rPr lang="ja-JP" altLang="en-US" dirty="0"/>
              <a:t>■使用方法</a:t>
            </a:r>
            <a:endParaRPr lang="en-US" altLang="ja-JP" dirty="0"/>
          </a:p>
          <a:p>
            <a:r>
              <a:rPr lang="ja-JP" altLang="en-US" dirty="0"/>
              <a:t>①物件</a:t>
            </a:r>
            <a:r>
              <a:rPr lang="en-US" altLang="ja-JP" dirty="0"/>
              <a:t>(</a:t>
            </a:r>
            <a:r>
              <a:rPr lang="ja-JP" altLang="en-US" dirty="0"/>
              <a:t>地図上のピンをダブルクリックでも選択可</a:t>
            </a:r>
            <a:r>
              <a:rPr lang="en-US" altLang="ja-JP" dirty="0"/>
              <a:t>)</a:t>
            </a:r>
            <a:r>
              <a:rPr lang="ja-JP" altLang="en-US" dirty="0" err="1"/>
              <a:t>、</a:t>
            </a:r>
            <a:r>
              <a:rPr lang="ja-JP" altLang="en-US" dirty="0"/>
              <a:t>モデル、モデルのバージョンの順にデータを選択します</a:t>
            </a:r>
            <a:r>
              <a:rPr lang="en-US" altLang="ja-JP" dirty="0"/>
              <a:t>※</a:t>
            </a:r>
            <a:r>
              <a:rPr lang="ja-JP" altLang="en-US" dirty="0"/>
              <a:t>複数物件選択可能、ただし重くなるので２物件程度推奨</a:t>
            </a:r>
          </a:p>
          <a:p>
            <a:r>
              <a:rPr lang="ja-JP" altLang="en-US" dirty="0"/>
              <a:t>②マテリアルやレベルなど、チャートで表示したい項目を選択してください</a:t>
            </a:r>
          </a:p>
          <a:p>
            <a:r>
              <a:rPr lang="ja-JP" altLang="en-US" dirty="0"/>
              <a:t>③物件選択の際に、支店やビルディングタイプで絞り込むこともできます</a:t>
            </a:r>
            <a:endParaRPr lang="en-US" altLang="ja-JP" dirty="0"/>
          </a:p>
          <a:p>
            <a:r>
              <a:rPr lang="ja-JP" altLang="en-US" dirty="0"/>
              <a:t>④右下の「</a:t>
            </a:r>
            <a:r>
              <a:rPr lang="en-US" altLang="ja-JP" dirty="0" err="1"/>
              <a:t>ShowData</a:t>
            </a:r>
            <a:r>
              <a:rPr lang="ja-JP" altLang="en-US" dirty="0"/>
              <a:t>」ボタンで選択した項目がチャート表示されます</a:t>
            </a:r>
          </a:p>
        </p:txBody>
      </p:sp>
      <p:pic>
        <p:nvPicPr>
          <p:cNvPr id="12" name="図 11">
            <a:extLst>
              <a:ext uri="{FF2B5EF4-FFF2-40B4-BE49-F238E27FC236}">
                <a16:creationId xmlns:a16="http://schemas.microsoft.com/office/drawing/2014/main" id="{73365C08-9B66-4934-A594-431496A5FFC0}"/>
              </a:ext>
            </a:extLst>
          </p:cNvPr>
          <p:cNvPicPr>
            <a:picLocks noChangeAspect="1"/>
          </p:cNvPicPr>
          <p:nvPr/>
        </p:nvPicPr>
        <p:blipFill>
          <a:blip r:embed="rId2"/>
          <a:stretch>
            <a:fillRect/>
          </a:stretch>
        </p:blipFill>
        <p:spPr>
          <a:xfrm>
            <a:off x="1949599" y="3397101"/>
            <a:ext cx="8292802" cy="3416616"/>
          </a:xfrm>
          <a:prstGeom prst="rect">
            <a:avLst/>
          </a:prstGeom>
        </p:spPr>
      </p:pic>
      <p:sp>
        <p:nvSpPr>
          <p:cNvPr id="13" name="正方形/長方形 12">
            <a:extLst>
              <a:ext uri="{FF2B5EF4-FFF2-40B4-BE49-F238E27FC236}">
                <a16:creationId xmlns:a16="http://schemas.microsoft.com/office/drawing/2014/main" id="{5B2B0CE9-0679-4B00-9D14-DC85F84A7D5C}"/>
              </a:ext>
            </a:extLst>
          </p:cNvPr>
          <p:cNvSpPr/>
          <p:nvPr/>
        </p:nvSpPr>
        <p:spPr>
          <a:xfrm>
            <a:off x="2022772" y="3402506"/>
            <a:ext cx="1981449" cy="576565"/>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14" name="正方形/長方形 13">
            <a:extLst>
              <a:ext uri="{FF2B5EF4-FFF2-40B4-BE49-F238E27FC236}">
                <a16:creationId xmlns:a16="http://schemas.microsoft.com/office/drawing/2014/main" id="{97C391F0-6760-4EF9-9A0E-66B696FA0577}"/>
              </a:ext>
            </a:extLst>
          </p:cNvPr>
          <p:cNvSpPr/>
          <p:nvPr/>
        </p:nvSpPr>
        <p:spPr>
          <a:xfrm>
            <a:off x="4375111" y="3397101"/>
            <a:ext cx="5285405" cy="2961941"/>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
        <p:nvSpPr>
          <p:cNvPr id="15" name="正方形/長方形 14">
            <a:extLst>
              <a:ext uri="{FF2B5EF4-FFF2-40B4-BE49-F238E27FC236}">
                <a16:creationId xmlns:a16="http://schemas.microsoft.com/office/drawing/2014/main" id="{A441BA12-A4EB-42E6-89AD-BEAB70EEAB53}"/>
              </a:ext>
            </a:extLst>
          </p:cNvPr>
          <p:cNvSpPr/>
          <p:nvPr/>
        </p:nvSpPr>
        <p:spPr>
          <a:xfrm>
            <a:off x="2022770" y="4093326"/>
            <a:ext cx="1981450" cy="1116625"/>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②</a:t>
            </a:r>
            <a:endParaRPr kumimoji="1" lang="ja-JP" altLang="en-US" dirty="0">
              <a:solidFill>
                <a:srgbClr val="FF0000"/>
              </a:solidFill>
            </a:endParaRPr>
          </a:p>
        </p:txBody>
      </p:sp>
      <p:sp>
        <p:nvSpPr>
          <p:cNvPr id="16" name="正方形/長方形 15">
            <a:extLst>
              <a:ext uri="{FF2B5EF4-FFF2-40B4-BE49-F238E27FC236}">
                <a16:creationId xmlns:a16="http://schemas.microsoft.com/office/drawing/2014/main" id="{87A150AF-2F0B-4152-B3F7-5709B8AA3125}"/>
              </a:ext>
            </a:extLst>
          </p:cNvPr>
          <p:cNvSpPr/>
          <p:nvPr/>
        </p:nvSpPr>
        <p:spPr>
          <a:xfrm>
            <a:off x="2022770" y="5290731"/>
            <a:ext cx="1981451" cy="1353229"/>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③</a:t>
            </a:r>
          </a:p>
        </p:txBody>
      </p:sp>
      <p:sp>
        <p:nvSpPr>
          <p:cNvPr id="17" name="正方形/長方形 16">
            <a:extLst>
              <a:ext uri="{FF2B5EF4-FFF2-40B4-BE49-F238E27FC236}">
                <a16:creationId xmlns:a16="http://schemas.microsoft.com/office/drawing/2014/main" id="{A1529CE6-BA9E-4307-9534-1CBF745733FA}"/>
              </a:ext>
            </a:extLst>
          </p:cNvPr>
          <p:cNvSpPr/>
          <p:nvPr/>
        </p:nvSpPr>
        <p:spPr>
          <a:xfrm>
            <a:off x="8401301" y="6359042"/>
            <a:ext cx="525227" cy="30766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④</a:t>
            </a:r>
          </a:p>
        </p:txBody>
      </p:sp>
    </p:spTree>
    <p:extLst>
      <p:ext uri="{BB962C8B-B14F-4D97-AF65-F5344CB8AC3E}">
        <p14:creationId xmlns:p14="http://schemas.microsoft.com/office/powerpoint/2010/main" val="172941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710F18E-3188-4C4D-8412-7AB83A5C7E3E}"/>
              </a:ext>
            </a:extLst>
          </p:cNvPr>
          <p:cNvPicPr>
            <a:picLocks noChangeAspect="1"/>
          </p:cNvPicPr>
          <p:nvPr/>
        </p:nvPicPr>
        <p:blipFill rotWithShape="1">
          <a:blip r:embed="rId2"/>
          <a:srcRect t="10991"/>
          <a:stretch/>
        </p:blipFill>
        <p:spPr>
          <a:xfrm>
            <a:off x="1209040" y="2641600"/>
            <a:ext cx="9773920" cy="4122320"/>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モデル分析　チャート画面</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1754326"/>
          </a:xfrm>
          <a:prstGeom prst="rect">
            <a:avLst/>
          </a:prstGeom>
          <a:noFill/>
          <a:ln>
            <a:solidFill>
              <a:schemeClr val="bg1">
                <a:lumMod val="50000"/>
              </a:schemeClr>
            </a:solidFill>
          </a:ln>
        </p:spPr>
        <p:txBody>
          <a:bodyPr wrap="square" rtlCol="0">
            <a:spAutoFit/>
          </a:bodyPr>
          <a:lstStyle/>
          <a:p>
            <a:r>
              <a:rPr lang="en-US" altLang="ja-JP" dirty="0"/>
              <a:t>※</a:t>
            </a:r>
            <a:r>
              <a:rPr lang="ja-JP" altLang="en-US" dirty="0"/>
              <a:t>３</a:t>
            </a:r>
            <a:r>
              <a:rPr lang="en-US" altLang="ja-JP" dirty="0"/>
              <a:t>D</a:t>
            </a:r>
            <a:r>
              <a:rPr lang="ja-JP" altLang="en-US" dirty="0"/>
              <a:t>ビューが完全に表示されるまで操作しないでください</a:t>
            </a:r>
            <a:endParaRPr lang="en-US" altLang="ja-JP" dirty="0"/>
          </a:p>
          <a:p>
            <a:r>
              <a:rPr lang="ja-JP" altLang="en-US" dirty="0"/>
              <a:t>⑤表示されている項目の総数が表示されます</a:t>
            </a:r>
            <a:endParaRPr lang="en-US" altLang="ja-JP" dirty="0"/>
          </a:p>
          <a:p>
            <a:r>
              <a:rPr lang="ja-JP" altLang="en-US" dirty="0"/>
              <a:t>⑥バーチャート表示や詳細なモデル情報表示</a:t>
            </a:r>
            <a:r>
              <a:rPr lang="en-US" altLang="ja-JP" dirty="0"/>
              <a:t>(</a:t>
            </a:r>
            <a:r>
              <a:rPr lang="ja-JP" altLang="en-US" dirty="0"/>
              <a:t>窓・建具のみ</a:t>
            </a:r>
            <a:r>
              <a:rPr lang="en-US" altLang="ja-JP" dirty="0"/>
              <a:t>)</a:t>
            </a:r>
            <a:r>
              <a:rPr lang="ja-JP" altLang="en-US" dirty="0"/>
              <a:t>に切り替えます</a:t>
            </a:r>
            <a:br>
              <a:rPr lang="en-US" altLang="ja-JP" dirty="0"/>
            </a:br>
            <a:r>
              <a:rPr lang="ja-JP" altLang="en-US" dirty="0"/>
              <a:t>⑦チャートをクリックすると対応する部分がハイライト表示されます</a:t>
            </a:r>
            <a:endParaRPr lang="en-US" altLang="ja-JP" dirty="0"/>
          </a:p>
          <a:p>
            <a:r>
              <a:rPr lang="ja-JP" altLang="en-US" dirty="0"/>
              <a:t>⑧</a:t>
            </a:r>
            <a:r>
              <a:rPr lang="en-US" altLang="ja-JP" dirty="0"/>
              <a:t>BIM360</a:t>
            </a:r>
            <a:r>
              <a:rPr lang="ja-JP" altLang="en-US" dirty="0"/>
              <a:t>と同様に操作可能です　パブリッシュ設定していれば</a:t>
            </a:r>
            <a:r>
              <a:rPr lang="en-US" altLang="ja-JP" dirty="0"/>
              <a:t>2D</a:t>
            </a:r>
            <a:r>
              <a:rPr lang="ja-JP" altLang="en-US" dirty="0"/>
              <a:t>ビューなど表示も可能</a:t>
            </a:r>
            <a:endParaRPr lang="en-US" altLang="ja-JP" dirty="0"/>
          </a:p>
          <a:p>
            <a:r>
              <a:rPr lang="ja-JP" altLang="en-US" dirty="0"/>
              <a:t>⑨検索画面を畳んだり開いたりできます</a:t>
            </a:r>
            <a:endParaRPr lang="en-US" altLang="ja-JP" dirty="0"/>
          </a:p>
        </p:txBody>
      </p:sp>
      <p:sp>
        <p:nvSpPr>
          <p:cNvPr id="13" name="正方形/長方形 12">
            <a:extLst>
              <a:ext uri="{FF2B5EF4-FFF2-40B4-BE49-F238E27FC236}">
                <a16:creationId xmlns:a16="http://schemas.microsoft.com/office/drawing/2014/main" id="{5B2B0CE9-0679-4B00-9D14-DC85F84A7D5C}"/>
              </a:ext>
            </a:extLst>
          </p:cNvPr>
          <p:cNvSpPr/>
          <p:nvPr/>
        </p:nvSpPr>
        <p:spPr>
          <a:xfrm>
            <a:off x="1268157" y="3771118"/>
            <a:ext cx="5224083" cy="2915522"/>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⑦</a:t>
            </a:r>
          </a:p>
        </p:txBody>
      </p:sp>
      <p:sp>
        <p:nvSpPr>
          <p:cNvPr id="14" name="正方形/長方形 13">
            <a:extLst>
              <a:ext uri="{FF2B5EF4-FFF2-40B4-BE49-F238E27FC236}">
                <a16:creationId xmlns:a16="http://schemas.microsoft.com/office/drawing/2014/main" id="{97C391F0-6760-4EF9-9A0E-66B696FA0577}"/>
              </a:ext>
            </a:extLst>
          </p:cNvPr>
          <p:cNvSpPr/>
          <p:nvPr/>
        </p:nvSpPr>
        <p:spPr>
          <a:xfrm>
            <a:off x="6655435" y="2966720"/>
            <a:ext cx="4185285" cy="3719920"/>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⑧</a:t>
            </a:r>
            <a:endParaRPr kumimoji="1" lang="ja-JP" altLang="en-US" dirty="0">
              <a:solidFill>
                <a:srgbClr val="FF0000"/>
              </a:solidFill>
            </a:endParaRPr>
          </a:p>
        </p:txBody>
      </p:sp>
      <p:sp>
        <p:nvSpPr>
          <p:cNvPr id="15" name="正方形/長方形 14">
            <a:extLst>
              <a:ext uri="{FF2B5EF4-FFF2-40B4-BE49-F238E27FC236}">
                <a16:creationId xmlns:a16="http://schemas.microsoft.com/office/drawing/2014/main" id="{A441BA12-A4EB-42E6-89AD-BEAB70EEAB53}"/>
              </a:ext>
            </a:extLst>
          </p:cNvPr>
          <p:cNvSpPr/>
          <p:nvPr/>
        </p:nvSpPr>
        <p:spPr>
          <a:xfrm>
            <a:off x="1271475" y="2832338"/>
            <a:ext cx="5241720" cy="42110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⑤</a:t>
            </a:r>
            <a:endParaRPr kumimoji="1" lang="ja-JP" altLang="en-US" dirty="0">
              <a:solidFill>
                <a:srgbClr val="FF0000"/>
              </a:solidFill>
            </a:endParaRP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268157" y="3330722"/>
            <a:ext cx="5224083" cy="35010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⑥</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ECCB3E82-DA47-49A4-8766-0C723CE92BFB}"/>
              </a:ext>
            </a:extLst>
          </p:cNvPr>
          <p:cNvSpPr/>
          <p:nvPr/>
        </p:nvSpPr>
        <p:spPr>
          <a:xfrm>
            <a:off x="10695243" y="2557225"/>
            <a:ext cx="328357" cy="266711"/>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⑨</a:t>
            </a:r>
            <a:endParaRPr kumimoji="1" lang="ja-JP" altLang="en-US" dirty="0">
              <a:solidFill>
                <a:srgbClr val="FF0000"/>
              </a:solidFill>
            </a:endParaRPr>
          </a:p>
        </p:txBody>
      </p:sp>
    </p:spTree>
    <p:extLst>
      <p:ext uri="{BB962C8B-B14F-4D97-AF65-F5344CB8AC3E}">
        <p14:creationId xmlns:p14="http://schemas.microsoft.com/office/powerpoint/2010/main" val="4698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C1D92EA-9377-46E6-94BD-9C8D069DDB43}"/>
              </a:ext>
            </a:extLst>
          </p:cNvPr>
          <p:cNvPicPr>
            <a:picLocks noChangeAspect="1"/>
          </p:cNvPicPr>
          <p:nvPr/>
        </p:nvPicPr>
        <p:blipFill rotWithShape="1">
          <a:blip r:embed="rId2"/>
          <a:srcRect b="17462"/>
          <a:stretch/>
        </p:blipFill>
        <p:spPr>
          <a:xfrm>
            <a:off x="2357120" y="2289542"/>
            <a:ext cx="7477760" cy="696556"/>
          </a:xfrm>
          <a:prstGeom prst="rect">
            <a:avLst/>
          </a:prstGeom>
        </p:spPr>
      </p:pic>
      <p:pic>
        <p:nvPicPr>
          <p:cNvPr id="3" name="図 2">
            <a:extLst>
              <a:ext uri="{FF2B5EF4-FFF2-40B4-BE49-F238E27FC236}">
                <a16:creationId xmlns:a16="http://schemas.microsoft.com/office/drawing/2014/main" id="{0CC12A1A-231D-4191-8275-544A2491DC0F}"/>
              </a:ext>
            </a:extLst>
          </p:cNvPr>
          <p:cNvPicPr>
            <a:picLocks noChangeAspect="1"/>
          </p:cNvPicPr>
          <p:nvPr/>
        </p:nvPicPr>
        <p:blipFill>
          <a:blip r:embed="rId3"/>
          <a:stretch>
            <a:fillRect/>
          </a:stretch>
        </p:blipFill>
        <p:spPr>
          <a:xfrm>
            <a:off x="1968500" y="3031002"/>
            <a:ext cx="8255000" cy="3466575"/>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部屋データ分析</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233916" y="737566"/>
            <a:ext cx="5397195" cy="1384995"/>
          </a:xfrm>
          <a:prstGeom prst="rect">
            <a:avLst/>
          </a:prstGeom>
          <a:noFill/>
          <a:ln>
            <a:solidFill>
              <a:schemeClr val="bg1">
                <a:lumMod val="50000"/>
              </a:schemeClr>
            </a:solidFill>
          </a:ln>
        </p:spPr>
        <p:txBody>
          <a:bodyPr wrap="square" rtlCol="0">
            <a:spAutoFit/>
          </a:bodyPr>
          <a:lstStyle/>
          <a:p>
            <a:r>
              <a:rPr lang="ja-JP" altLang="en-US" sz="1400" dirty="0"/>
              <a:t>■注意点</a:t>
            </a:r>
            <a:endParaRPr lang="en-US" altLang="ja-JP" sz="1400" dirty="0"/>
          </a:p>
          <a:p>
            <a:r>
              <a:rPr lang="ja-JP" altLang="en-US" sz="1400" dirty="0"/>
              <a:t>部屋情報がうまく取れず、表示が乱れる場合があります</a:t>
            </a:r>
            <a:endParaRPr lang="en-US" altLang="ja-JP" sz="1400" dirty="0"/>
          </a:p>
          <a:p>
            <a:r>
              <a:rPr lang="ja-JP" altLang="en-US" sz="1400" dirty="0"/>
              <a:t>■使用方法</a:t>
            </a:r>
            <a:endParaRPr lang="en-US" altLang="ja-JP" sz="1400" dirty="0"/>
          </a:p>
          <a:p>
            <a:r>
              <a:rPr lang="ja-JP" altLang="en-US" sz="1400" dirty="0"/>
              <a:t>①物件、モデル、モデルのバージョンの順にデータを選択します</a:t>
            </a:r>
          </a:p>
          <a:p>
            <a:r>
              <a:rPr lang="ja-JP" altLang="en-US" sz="1400" dirty="0"/>
              <a:t>②レベルや部屋名など、チャートで表示したい項目を選択します</a:t>
            </a:r>
          </a:p>
          <a:p>
            <a:r>
              <a:rPr lang="ja-JP" altLang="en-US" sz="1400" dirty="0"/>
              <a:t>③「</a:t>
            </a:r>
            <a:r>
              <a:rPr lang="en-US" altLang="ja-JP" sz="1400" dirty="0" err="1"/>
              <a:t>ShowData</a:t>
            </a:r>
            <a:r>
              <a:rPr lang="ja-JP" altLang="en-US" sz="1400" dirty="0"/>
              <a:t>」ボタンで選択した項目がチャート表示されます</a:t>
            </a:r>
            <a:endParaRPr lang="en-US" altLang="ja-JP" sz="1400" dirty="0"/>
          </a:p>
        </p:txBody>
      </p:sp>
      <p:sp>
        <p:nvSpPr>
          <p:cNvPr id="13" name="正方形/長方形 12">
            <a:extLst>
              <a:ext uri="{FF2B5EF4-FFF2-40B4-BE49-F238E27FC236}">
                <a16:creationId xmlns:a16="http://schemas.microsoft.com/office/drawing/2014/main" id="{5B2B0CE9-0679-4B00-9D14-DC85F84A7D5C}"/>
              </a:ext>
            </a:extLst>
          </p:cNvPr>
          <p:cNvSpPr/>
          <p:nvPr/>
        </p:nvSpPr>
        <p:spPr>
          <a:xfrm>
            <a:off x="2143760" y="3776740"/>
            <a:ext cx="4348480" cy="2635580"/>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⑤</a:t>
            </a:r>
            <a:endParaRPr kumimoji="1" lang="ja-JP" altLang="en-US" dirty="0">
              <a:solidFill>
                <a:srgbClr val="FF0000"/>
              </a:solidFill>
            </a:endParaRPr>
          </a:p>
        </p:txBody>
      </p:sp>
      <p:sp>
        <p:nvSpPr>
          <p:cNvPr id="14" name="正方形/長方形 13">
            <a:extLst>
              <a:ext uri="{FF2B5EF4-FFF2-40B4-BE49-F238E27FC236}">
                <a16:creationId xmlns:a16="http://schemas.microsoft.com/office/drawing/2014/main" id="{97C391F0-6760-4EF9-9A0E-66B696FA0577}"/>
              </a:ext>
            </a:extLst>
          </p:cNvPr>
          <p:cNvSpPr/>
          <p:nvPr/>
        </p:nvSpPr>
        <p:spPr>
          <a:xfrm>
            <a:off x="6655435" y="3332479"/>
            <a:ext cx="3568065" cy="316509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⑥</a:t>
            </a:r>
          </a:p>
        </p:txBody>
      </p:sp>
      <p:sp>
        <p:nvSpPr>
          <p:cNvPr id="15" name="正方形/長方形 14">
            <a:extLst>
              <a:ext uri="{FF2B5EF4-FFF2-40B4-BE49-F238E27FC236}">
                <a16:creationId xmlns:a16="http://schemas.microsoft.com/office/drawing/2014/main" id="{A441BA12-A4EB-42E6-89AD-BEAB70EEAB53}"/>
              </a:ext>
            </a:extLst>
          </p:cNvPr>
          <p:cNvSpPr/>
          <p:nvPr/>
        </p:nvSpPr>
        <p:spPr>
          <a:xfrm>
            <a:off x="2357120" y="2291005"/>
            <a:ext cx="2326640" cy="654740"/>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①</a:t>
            </a:r>
            <a:endParaRPr kumimoji="1" lang="ja-JP" altLang="en-US" dirty="0">
              <a:solidFill>
                <a:srgbClr val="FF0000"/>
              </a:solidFill>
            </a:endParaRPr>
          </a:p>
        </p:txBody>
      </p:sp>
      <p:sp>
        <p:nvSpPr>
          <p:cNvPr id="19" name="正方形/長方形 18">
            <a:extLst>
              <a:ext uri="{FF2B5EF4-FFF2-40B4-BE49-F238E27FC236}">
                <a16:creationId xmlns:a16="http://schemas.microsoft.com/office/drawing/2014/main" id="{0E0CF962-33A7-46A2-9E8D-06338F9601CC}"/>
              </a:ext>
            </a:extLst>
          </p:cNvPr>
          <p:cNvSpPr/>
          <p:nvPr/>
        </p:nvSpPr>
        <p:spPr>
          <a:xfrm>
            <a:off x="4782676" y="2295027"/>
            <a:ext cx="3385964" cy="65071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②</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ECCB3E82-DA47-49A4-8766-0C723CE92BFB}"/>
              </a:ext>
            </a:extLst>
          </p:cNvPr>
          <p:cNvSpPr/>
          <p:nvPr/>
        </p:nvSpPr>
        <p:spPr>
          <a:xfrm>
            <a:off x="8189184" y="2696711"/>
            <a:ext cx="599216" cy="24903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③</a:t>
            </a:r>
            <a:endParaRPr kumimoji="1" lang="ja-JP" altLang="en-US" dirty="0">
              <a:solidFill>
                <a:srgbClr val="FF0000"/>
              </a:solidFill>
            </a:endParaRPr>
          </a:p>
        </p:txBody>
      </p:sp>
      <p:sp>
        <p:nvSpPr>
          <p:cNvPr id="16" name="正方形/長方形 15">
            <a:extLst>
              <a:ext uri="{FF2B5EF4-FFF2-40B4-BE49-F238E27FC236}">
                <a16:creationId xmlns:a16="http://schemas.microsoft.com/office/drawing/2014/main" id="{3E2750EB-0405-4D03-B91B-920B753FA034}"/>
              </a:ext>
            </a:extLst>
          </p:cNvPr>
          <p:cNvSpPr/>
          <p:nvPr/>
        </p:nvSpPr>
        <p:spPr>
          <a:xfrm>
            <a:off x="8168640" y="2289541"/>
            <a:ext cx="1087120" cy="414466"/>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②</a:t>
            </a:r>
            <a:endParaRPr kumimoji="1" lang="ja-JP" altLang="en-US" dirty="0">
              <a:solidFill>
                <a:srgbClr val="FF0000"/>
              </a:solidFill>
            </a:endParaRPr>
          </a:p>
        </p:txBody>
      </p:sp>
      <p:sp>
        <p:nvSpPr>
          <p:cNvPr id="17" name="正方形/長方形 16">
            <a:extLst>
              <a:ext uri="{FF2B5EF4-FFF2-40B4-BE49-F238E27FC236}">
                <a16:creationId xmlns:a16="http://schemas.microsoft.com/office/drawing/2014/main" id="{ACBCC011-7FDD-4855-B7DB-E4D836CC8DBF}"/>
              </a:ext>
            </a:extLst>
          </p:cNvPr>
          <p:cNvSpPr/>
          <p:nvPr/>
        </p:nvSpPr>
        <p:spPr>
          <a:xfrm>
            <a:off x="2143760" y="3332479"/>
            <a:ext cx="4348480" cy="359003"/>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④</a:t>
            </a:r>
          </a:p>
        </p:txBody>
      </p:sp>
      <p:sp>
        <p:nvSpPr>
          <p:cNvPr id="18" name="テキスト ボックス 17">
            <a:extLst>
              <a:ext uri="{FF2B5EF4-FFF2-40B4-BE49-F238E27FC236}">
                <a16:creationId xmlns:a16="http://schemas.microsoft.com/office/drawing/2014/main" id="{5AD62AE3-7283-40E3-836B-7F0D583CFD71}"/>
              </a:ext>
            </a:extLst>
          </p:cNvPr>
          <p:cNvSpPr txBox="1"/>
          <p:nvPr/>
        </p:nvSpPr>
        <p:spPr>
          <a:xfrm>
            <a:off x="5631112" y="737566"/>
            <a:ext cx="6282669" cy="1384995"/>
          </a:xfrm>
          <a:prstGeom prst="rect">
            <a:avLst/>
          </a:prstGeom>
          <a:noFill/>
          <a:ln>
            <a:solidFill>
              <a:schemeClr val="bg1">
                <a:lumMod val="50000"/>
              </a:schemeClr>
            </a:solidFill>
          </a:ln>
        </p:spPr>
        <p:txBody>
          <a:bodyPr wrap="square" rtlCol="0">
            <a:spAutoFit/>
          </a:bodyPr>
          <a:lstStyle/>
          <a:p>
            <a:r>
              <a:rPr lang="ja-JP" altLang="en-US" sz="1400" dirty="0"/>
              <a:t>④表示されている項目の総数が表示されます</a:t>
            </a:r>
            <a:endParaRPr lang="en-US" altLang="ja-JP" sz="1400" dirty="0"/>
          </a:p>
          <a:p>
            <a:r>
              <a:rPr lang="ja-JP" altLang="en-US" sz="1400" dirty="0"/>
              <a:t>⑤バーチャート表示や詳細なモデル情報表示</a:t>
            </a:r>
            <a:r>
              <a:rPr lang="en-US" altLang="ja-JP" sz="1400" dirty="0"/>
              <a:t>(</a:t>
            </a:r>
            <a:r>
              <a:rPr lang="ja-JP" altLang="en-US" sz="1400" dirty="0"/>
              <a:t>窓・建具のみ</a:t>
            </a:r>
            <a:r>
              <a:rPr lang="en-US" altLang="ja-JP" sz="1400" dirty="0"/>
              <a:t>)</a:t>
            </a:r>
            <a:r>
              <a:rPr lang="ja-JP" altLang="en-US" sz="1400" dirty="0"/>
              <a:t>に切り替えます</a:t>
            </a:r>
            <a:br>
              <a:rPr lang="en-US" altLang="ja-JP" sz="1400" dirty="0"/>
            </a:br>
            <a:r>
              <a:rPr lang="ja-JP" altLang="en-US" sz="1400" dirty="0"/>
              <a:t>⑥チャートをクリックすると対応する部分がハイライト表示されます</a:t>
            </a:r>
            <a:endParaRPr lang="en-US" altLang="ja-JP" sz="1400" dirty="0"/>
          </a:p>
          <a:p>
            <a:r>
              <a:rPr lang="ja-JP" altLang="en-US" sz="1400" dirty="0"/>
              <a:t>⑦</a:t>
            </a:r>
            <a:r>
              <a:rPr lang="en-US" altLang="ja-JP" sz="1400" dirty="0"/>
              <a:t>BIM360</a:t>
            </a:r>
            <a:r>
              <a:rPr lang="ja-JP" altLang="en-US" sz="1400" dirty="0"/>
              <a:t>と同様に操作可能です　パブリッシュ設定していれば</a:t>
            </a:r>
            <a:r>
              <a:rPr lang="en-US" altLang="ja-JP" sz="1400" dirty="0"/>
              <a:t>2D</a:t>
            </a:r>
            <a:r>
              <a:rPr lang="ja-JP" altLang="en-US" sz="1400" dirty="0"/>
              <a:t>ビューなど表示も可能</a:t>
            </a:r>
            <a:endParaRPr lang="en-US" altLang="ja-JP" sz="1400" dirty="0"/>
          </a:p>
          <a:p>
            <a:r>
              <a:rPr lang="ja-JP" altLang="en-US" sz="1400" dirty="0"/>
              <a:t>⑧検索画面を畳んだり開いたりできます</a:t>
            </a:r>
            <a:endParaRPr lang="en-US" altLang="ja-JP" sz="1400" dirty="0"/>
          </a:p>
        </p:txBody>
      </p:sp>
    </p:spTree>
    <p:extLst>
      <p:ext uri="{BB962C8B-B14F-4D97-AF65-F5344CB8AC3E}">
        <p14:creationId xmlns:p14="http://schemas.microsoft.com/office/powerpoint/2010/main" val="378470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560EA4A-F280-4194-83A8-7ADEBF0E682B}"/>
              </a:ext>
            </a:extLst>
          </p:cNvPr>
          <p:cNvPicPr>
            <a:picLocks noChangeAspect="1"/>
          </p:cNvPicPr>
          <p:nvPr/>
        </p:nvPicPr>
        <p:blipFill>
          <a:blip r:embed="rId2"/>
          <a:stretch>
            <a:fillRect/>
          </a:stretch>
        </p:blipFill>
        <p:spPr>
          <a:xfrm>
            <a:off x="838200" y="3119422"/>
            <a:ext cx="10515600" cy="3349796"/>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プロジェクト管理</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2308324"/>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入力された物件名と、</a:t>
            </a:r>
            <a:r>
              <a:rPr lang="en-US" altLang="ja-JP" dirty="0"/>
              <a:t>BIM360</a:t>
            </a:r>
            <a:r>
              <a:rPr lang="ja-JP" altLang="en-US" dirty="0"/>
              <a:t>上のプロジェクト名が完全一致でないと紐づけられないため、</a:t>
            </a:r>
            <a:endParaRPr lang="en-US" altLang="ja-JP" dirty="0"/>
          </a:p>
          <a:p>
            <a:r>
              <a:rPr lang="ja-JP" altLang="en-US" dirty="0"/>
              <a:t>ＰＪコードによる紐づけに変更予定です</a:t>
            </a:r>
            <a:br>
              <a:rPr lang="en-US" altLang="ja-JP" dirty="0"/>
            </a:br>
            <a:r>
              <a:rPr lang="ja-JP" altLang="en-US" dirty="0"/>
              <a:t>■使用方法</a:t>
            </a:r>
          </a:p>
          <a:p>
            <a:r>
              <a:rPr lang="ja-JP" altLang="en-US" dirty="0"/>
              <a:t>①各プロジェクトの情報を入力できます</a:t>
            </a:r>
            <a:endParaRPr lang="en-US" altLang="ja-JP" dirty="0"/>
          </a:p>
          <a:p>
            <a:r>
              <a:rPr lang="en-US" altLang="ja-JP" dirty="0"/>
              <a:t>※</a:t>
            </a:r>
            <a:r>
              <a:rPr lang="ja-JP" altLang="en-US" dirty="0"/>
              <a:t>プロジェクト情報が書き換わってしまうので編集はしないでください</a:t>
            </a:r>
            <a:endParaRPr lang="en-US" altLang="ja-JP" dirty="0"/>
          </a:p>
          <a:p>
            <a:r>
              <a:rPr lang="ja-JP" altLang="en-US" dirty="0"/>
              <a:t>②各プロジェクトの情報を基に作成された書類がダウンロードされます</a:t>
            </a:r>
            <a:endParaRPr lang="en-US" altLang="ja-JP" dirty="0"/>
          </a:p>
          <a:p>
            <a:r>
              <a:rPr lang="ja-JP" altLang="en-US" dirty="0"/>
              <a:t>「</a:t>
            </a:r>
            <a:r>
              <a:rPr lang="en-US" altLang="ja-JP" dirty="0"/>
              <a:t>BIM</a:t>
            </a:r>
            <a:r>
              <a:rPr lang="ja-JP" altLang="en-US" dirty="0"/>
              <a:t>実行計画書」のボタンがわかりやすくおすすめです</a:t>
            </a:r>
            <a:endParaRPr lang="en-US" altLang="ja-JP" dirty="0"/>
          </a:p>
        </p:txBody>
      </p:sp>
      <p:sp>
        <p:nvSpPr>
          <p:cNvPr id="14" name="正方形/長方形 13">
            <a:extLst>
              <a:ext uri="{FF2B5EF4-FFF2-40B4-BE49-F238E27FC236}">
                <a16:creationId xmlns:a16="http://schemas.microsoft.com/office/drawing/2014/main" id="{97C391F0-6760-4EF9-9A0E-66B696FA0577}"/>
              </a:ext>
            </a:extLst>
          </p:cNvPr>
          <p:cNvSpPr/>
          <p:nvPr/>
        </p:nvSpPr>
        <p:spPr>
          <a:xfrm>
            <a:off x="9043819" y="3847402"/>
            <a:ext cx="1429252" cy="25989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7368362" y="3847402"/>
            <a:ext cx="1584252" cy="2598954"/>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Tree>
    <p:extLst>
      <p:ext uri="{BB962C8B-B14F-4D97-AF65-F5344CB8AC3E}">
        <p14:creationId xmlns:p14="http://schemas.microsoft.com/office/powerpoint/2010/main" val="166756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4031873"/>
          </a:xfrm>
          <a:prstGeom prst="rect">
            <a:avLst/>
          </a:prstGeom>
          <a:noFill/>
          <a:ln>
            <a:solidFill>
              <a:schemeClr val="bg1">
                <a:lumMod val="50000"/>
              </a:schemeClr>
            </a:solidFill>
          </a:ln>
        </p:spPr>
        <p:txBody>
          <a:bodyPr wrap="square" rtlCol="0">
            <a:spAutoFit/>
          </a:bodyPr>
          <a:lstStyle/>
          <a:p>
            <a:r>
              <a:rPr lang="ja-JP" altLang="en-US" sz="1600" dirty="0">
                <a:ea typeface="BIZ UDPゴシック" panose="020B0400000000000000" pitchFamily="50" charset="-128"/>
              </a:rPr>
              <a:t>■注意点</a:t>
            </a:r>
            <a:r>
              <a:rPr lang="en-US" altLang="ja-JP" sz="1600" dirty="0">
                <a:ea typeface="BIZ UDPゴシック" panose="020B0400000000000000" pitchFamily="50" charset="-128"/>
              </a:rPr>
              <a:t>【</a:t>
            </a:r>
            <a:r>
              <a:rPr lang="ja-JP" altLang="en-US" sz="1600" dirty="0"/>
              <a:t>全店物件データ</a:t>
            </a:r>
            <a:r>
              <a:rPr lang="ja-JP" altLang="en-US" sz="1600" dirty="0">
                <a:ea typeface="BIZ UDPゴシック" panose="020B0400000000000000" pitchFamily="50" charset="-128"/>
              </a:rPr>
              <a:t>エクセルを入力される方へ</a:t>
            </a:r>
            <a:r>
              <a:rPr lang="en-US" altLang="ja-JP" sz="1600" dirty="0">
                <a:ea typeface="BIZ UDPゴシック" panose="020B0400000000000000" pitchFamily="50" charset="-128"/>
              </a:rPr>
              <a:t>】</a:t>
            </a:r>
          </a:p>
          <a:p>
            <a:r>
              <a:rPr lang="ja-JP" altLang="en-US" sz="1600" dirty="0">
                <a:ea typeface="BIZ UDPゴシック" panose="020B0400000000000000" pitchFamily="50" charset="-128"/>
              </a:rPr>
              <a:t>・現在、エクセル上のプロジェクト名称と</a:t>
            </a:r>
            <a:r>
              <a:rPr lang="en-US" altLang="ja-JP" sz="1600" dirty="0">
                <a:ea typeface="BIZ UDPゴシック" panose="020B0400000000000000" pitchFamily="50" charset="-128"/>
              </a:rPr>
              <a:t>BIM360</a:t>
            </a:r>
            <a:r>
              <a:rPr lang="ja-JP" altLang="en-US" sz="1600" dirty="0">
                <a:ea typeface="BIZ UDPゴシック" panose="020B0400000000000000" pitchFamily="50" charset="-128"/>
              </a:rPr>
              <a:t>上のプロジェクト名称が完全一致することで情報が紐づけられるようになっています</a:t>
            </a:r>
            <a:endParaRPr lang="en-US" altLang="ja-JP" sz="1600" dirty="0">
              <a:ea typeface="BIZ UDPゴシック" panose="020B0400000000000000" pitchFamily="50" charset="-128"/>
            </a:endParaRPr>
          </a:p>
          <a:p>
            <a:r>
              <a:rPr lang="ja-JP" altLang="en-US" sz="1600" dirty="0">
                <a:ea typeface="BIZ UDPゴシック" panose="020B0400000000000000" pitchFamily="50" charset="-128"/>
              </a:rPr>
              <a:t>ただし、今後は</a:t>
            </a:r>
            <a:r>
              <a:rPr lang="en-US" altLang="ja-JP" sz="1600" dirty="0">
                <a:ea typeface="BIZ UDPゴシック" panose="020B0400000000000000" pitchFamily="50" charset="-128"/>
              </a:rPr>
              <a:t>BIM360</a:t>
            </a:r>
            <a:r>
              <a:rPr lang="ja-JP" altLang="en-US" sz="1600" dirty="0">
                <a:ea typeface="BIZ UDPゴシック" panose="020B0400000000000000" pitchFamily="50" charset="-128"/>
              </a:rPr>
              <a:t>上のプロジェクト名称の先頭に</a:t>
            </a:r>
            <a:r>
              <a:rPr lang="en-US" altLang="ja-JP" sz="1600" dirty="0">
                <a:ea typeface="BIZ UDPゴシック" panose="020B0400000000000000" pitchFamily="50" charset="-128"/>
              </a:rPr>
              <a:t>PJ</a:t>
            </a:r>
            <a:r>
              <a:rPr lang="ja-JP" altLang="en-US" sz="1600" dirty="0">
                <a:ea typeface="BIZ UDPゴシック" panose="020B0400000000000000" pitchFamily="50" charset="-128"/>
              </a:rPr>
              <a:t>コードを入力し、エクセル上のプロジェクトコードと対応させて紐づけようと考えています</a:t>
            </a:r>
            <a:endParaRPr lang="en-US" altLang="ja-JP" sz="1600" dirty="0">
              <a:ea typeface="BIZ UDPゴシック" panose="020B0400000000000000" pitchFamily="50" charset="-128"/>
            </a:endParaRPr>
          </a:p>
          <a:p>
            <a:r>
              <a:rPr lang="ja-JP" altLang="en-US" sz="1600" dirty="0">
                <a:ea typeface="BIZ UDPゴシック" panose="020B0400000000000000" pitchFamily="50" charset="-128"/>
              </a:rPr>
              <a:t>（</a:t>
            </a:r>
            <a:r>
              <a:rPr lang="en-US" altLang="ja-JP" sz="1600" dirty="0">
                <a:ea typeface="BIZ UDPゴシック" panose="020B0400000000000000" pitchFamily="50" charset="-128"/>
              </a:rPr>
              <a:t>BIM360</a:t>
            </a:r>
            <a:r>
              <a:rPr lang="ja-JP" altLang="en-US" sz="1600" dirty="0">
                <a:ea typeface="BIZ UDPゴシック" panose="020B0400000000000000" pitchFamily="50" charset="-128"/>
              </a:rPr>
              <a:t>でプロジェクトを最初に立ち上げる時点で</a:t>
            </a:r>
            <a:r>
              <a:rPr lang="en-US" altLang="ja-JP" sz="1600" dirty="0">
                <a:ea typeface="BIZ UDPゴシック" panose="020B0400000000000000" pitchFamily="50" charset="-128"/>
              </a:rPr>
              <a:t>PJ</a:t>
            </a:r>
            <a:r>
              <a:rPr lang="ja-JP" altLang="en-US" sz="1600" dirty="0">
                <a:ea typeface="BIZ UDPゴシック" panose="020B0400000000000000" pitchFamily="50" charset="-128"/>
              </a:rPr>
              <a:t>コードの情報を共有いただきたい）</a:t>
            </a:r>
            <a:endParaRPr lang="en-US" altLang="ja-JP" sz="1600" dirty="0">
              <a:ea typeface="BIZ UDPゴシック" panose="020B0400000000000000" pitchFamily="50" charset="-128"/>
            </a:endParaRPr>
          </a:p>
          <a:p>
            <a:pPr marL="171450" indent="-171450" fontAlgn="base"/>
            <a:r>
              <a:rPr lang="ja-JP" altLang="en-US" sz="1600" dirty="0">
                <a:ea typeface="BIZ UDPゴシック" panose="020B0400000000000000" pitchFamily="50" charset="-128"/>
              </a:rPr>
              <a:t>・</a:t>
            </a:r>
            <a:r>
              <a:rPr lang="en-US" altLang="ja-JP" sz="1600" dirty="0">
                <a:ea typeface="BIZ UDPゴシック" panose="020B0400000000000000" pitchFamily="50" charset="-128"/>
              </a:rPr>
              <a:t>1</a:t>
            </a:r>
            <a:r>
              <a:rPr lang="ja-JP" altLang="en-US" sz="1600" dirty="0">
                <a:ea typeface="BIZ UDPゴシック" panose="020B0400000000000000" pitchFamily="50" charset="-128"/>
              </a:rPr>
              <a:t>～</a:t>
            </a:r>
            <a:r>
              <a:rPr lang="en-US" altLang="ja-JP" sz="1600" dirty="0">
                <a:ea typeface="BIZ UDPゴシック" panose="020B0400000000000000" pitchFamily="50" charset="-128"/>
              </a:rPr>
              <a:t>6</a:t>
            </a:r>
            <a:r>
              <a:rPr lang="ja-JP" altLang="en-US" sz="1600" dirty="0">
                <a:ea typeface="BIZ UDPゴシック" panose="020B0400000000000000" pitchFamily="50" charset="-128"/>
              </a:rPr>
              <a:t>行目および、列は追加しないようお願いします</a:t>
            </a:r>
            <a:endParaRPr lang="en-US" altLang="ja-JP" sz="1600" dirty="0">
              <a:ea typeface="BIZ UDPゴシック" panose="020B0400000000000000" pitchFamily="50" charset="-128"/>
            </a:endParaRPr>
          </a:p>
          <a:p>
            <a:pPr marL="171450" indent="-171450" fontAlgn="base"/>
            <a:r>
              <a:rPr lang="ja-JP" altLang="en-US" sz="1600" dirty="0">
                <a:ea typeface="BIZ UDPゴシック" panose="020B0400000000000000" pitchFamily="50" charset="-128"/>
              </a:rPr>
              <a:t>・住所は都道府県からはじまり、途中にスペースなどを入れないようにお願いします</a:t>
            </a:r>
            <a:endParaRPr lang="en-US" altLang="ja-JP" sz="1600" dirty="0">
              <a:ea typeface="BIZ UDPゴシック" panose="020B0400000000000000" pitchFamily="50" charset="-128"/>
            </a:endParaRPr>
          </a:p>
          <a:p>
            <a:pPr marL="171450" indent="-171450" fontAlgn="base"/>
            <a:r>
              <a:rPr lang="ja-JP" altLang="en-US" sz="1600" dirty="0">
                <a:ea typeface="BIZ UDPゴシック" panose="020B0400000000000000" pitchFamily="50" charset="-128"/>
              </a:rPr>
              <a:t>住所の頭に郵便番号を付けたりしないようお願いします</a:t>
            </a:r>
            <a:endParaRPr lang="en-US" altLang="ja-JP" sz="1600" dirty="0">
              <a:ea typeface="BIZ UDPゴシック" panose="020B0400000000000000" pitchFamily="50" charset="-128"/>
            </a:endParaRPr>
          </a:p>
          <a:p>
            <a:pPr marL="171450" indent="-171450" fontAlgn="base"/>
            <a:r>
              <a:rPr lang="en-US" altLang="ja-JP" sz="1600" dirty="0">
                <a:ea typeface="BIZ UDPゴシック" panose="020B0400000000000000" pitchFamily="50" charset="-128"/>
              </a:rPr>
              <a:t>(</a:t>
            </a:r>
            <a:r>
              <a:rPr lang="ja-JP" altLang="en-US" sz="1600" dirty="0">
                <a:ea typeface="BIZ UDPゴシック" panose="020B0400000000000000" pitchFamily="50" charset="-128"/>
              </a:rPr>
              <a:t>良い例</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大阪市〇〇区〇〇</a:t>
            </a:r>
            <a:r>
              <a:rPr lang="en-US" altLang="ja-JP" sz="1600" dirty="0">
                <a:ea typeface="BIZ UDPゴシック" panose="020B0400000000000000" pitchFamily="50" charset="-128"/>
              </a:rPr>
              <a:t>2-15</a:t>
            </a:r>
          </a:p>
          <a:p>
            <a:pPr marL="171450" indent="-171450" fontAlgn="base"/>
            <a:r>
              <a:rPr lang="ja-JP" altLang="en-US" sz="1600" dirty="0">
                <a:ea typeface="BIZ UDPゴシック" panose="020B0400000000000000" pitchFamily="50" charset="-128"/>
              </a:rPr>
              <a:t>・シート名は「★管理表」から変えないようにお願いします</a:t>
            </a:r>
            <a:endParaRPr lang="en-US" altLang="ja-JP" sz="1600" dirty="0">
              <a:ea typeface="BIZ UDPゴシック" panose="020B0400000000000000" pitchFamily="50" charset="-128"/>
            </a:endParaRPr>
          </a:p>
          <a:p>
            <a:r>
              <a:rPr lang="ja-JP" altLang="en-US" sz="1600" dirty="0">
                <a:ea typeface="BIZ UDPゴシック" panose="020B0400000000000000" pitchFamily="50" charset="-128"/>
              </a:rPr>
              <a:t>■</a:t>
            </a:r>
            <a:r>
              <a:rPr lang="ja-JP" altLang="en-US" sz="1600" dirty="0"/>
              <a:t>使用方法</a:t>
            </a:r>
            <a:endParaRPr lang="en-US" altLang="ja-JP" sz="1600" dirty="0"/>
          </a:p>
          <a:p>
            <a:r>
              <a:rPr lang="ja-JP" altLang="en-US" sz="1600" dirty="0"/>
              <a:t>①右上の「ファイルを選択」を押し、任意の場所に保存しておいた全店物件データのエクセルを選択してください。</a:t>
            </a:r>
            <a:endParaRPr lang="en-US" altLang="ja-JP" sz="1600" dirty="0"/>
          </a:p>
          <a:p>
            <a:r>
              <a:rPr lang="ja-JP" altLang="en-US" sz="1600" dirty="0"/>
              <a:t>②「更新」を押します。</a:t>
            </a:r>
            <a:endParaRPr lang="en-US" altLang="ja-JP" sz="1600" dirty="0"/>
          </a:p>
          <a:p>
            <a:r>
              <a:rPr lang="ja-JP" altLang="en-US" sz="1600" dirty="0"/>
              <a:t>③取り込んだ最新のエクセルの内容に</a:t>
            </a:r>
            <a:r>
              <a:rPr lang="en-US" altLang="ja-JP" sz="1600" dirty="0"/>
              <a:t>CCC</a:t>
            </a:r>
            <a:r>
              <a:rPr lang="ja-JP" altLang="en-US" sz="1600" dirty="0"/>
              <a:t>側の情報が上書きされます。</a:t>
            </a:r>
            <a:endParaRPr lang="ja-JP" altLang="ja-JP" sz="1600" dirty="0"/>
          </a:p>
        </p:txBody>
      </p:sp>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全店物件データ</a:t>
            </a:r>
            <a:endParaRPr kumimoji="1" lang="ja-JP" altLang="en-US" sz="2800" dirty="0">
              <a:latin typeface="BIZ UDPゴシック" panose="020B0400000000000000" pitchFamily="50" charset="-128"/>
              <a:ea typeface="BIZ UDPゴシック" panose="020B0400000000000000" pitchFamily="50" charset="-128"/>
            </a:endParaRPr>
          </a:p>
        </p:txBody>
      </p:sp>
      <p:pic>
        <p:nvPicPr>
          <p:cNvPr id="6" name="図 5">
            <a:extLst>
              <a:ext uri="{FF2B5EF4-FFF2-40B4-BE49-F238E27FC236}">
                <a16:creationId xmlns:a16="http://schemas.microsoft.com/office/drawing/2014/main" id="{4DFD02A5-D4A6-45DD-B07F-EAE4D53245A0}"/>
              </a:ext>
            </a:extLst>
          </p:cNvPr>
          <p:cNvPicPr>
            <a:picLocks noChangeAspect="1"/>
          </p:cNvPicPr>
          <p:nvPr/>
        </p:nvPicPr>
        <p:blipFill>
          <a:blip r:embed="rId2"/>
          <a:stretch>
            <a:fillRect/>
          </a:stretch>
        </p:blipFill>
        <p:spPr>
          <a:xfrm>
            <a:off x="224281" y="5515801"/>
            <a:ext cx="11743438" cy="975445"/>
          </a:xfrm>
          <a:prstGeom prst="rect">
            <a:avLst/>
          </a:prstGeom>
        </p:spPr>
      </p:pic>
      <p:sp>
        <p:nvSpPr>
          <p:cNvPr id="7" name="正方形/長方形 6">
            <a:extLst>
              <a:ext uri="{FF2B5EF4-FFF2-40B4-BE49-F238E27FC236}">
                <a16:creationId xmlns:a16="http://schemas.microsoft.com/office/drawing/2014/main" id="{51003B34-4F49-4A94-B12D-977C0ECD20B0}"/>
              </a:ext>
            </a:extLst>
          </p:cNvPr>
          <p:cNvSpPr/>
          <p:nvPr/>
        </p:nvSpPr>
        <p:spPr>
          <a:xfrm>
            <a:off x="10886405" y="5515800"/>
            <a:ext cx="663707" cy="46683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8" name="正方形/長方形 7">
            <a:extLst>
              <a:ext uri="{FF2B5EF4-FFF2-40B4-BE49-F238E27FC236}">
                <a16:creationId xmlns:a16="http://schemas.microsoft.com/office/drawing/2014/main" id="{13C61D90-278A-4F03-9985-2BC43D065287}"/>
              </a:ext>
            </a:extLst>
          </p:cNvPr>
          <p:cNvSpPr/>
          <p:nvPr/>
        </p:nvSpPr>
        <p:spPr>
          <a:xfrm>
            <a:off x="8253923" y="5515801"/>
            <a:ext cx="1360593" cy="46683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Tree>
    <p:extLst>
      <p:ext uri="{BB962C8B-B14F-4D97-AF65-F5344CB8AC3E}">
        <p14:creationId xmlns:p14="http://schemas.microsoft.com/office/powerpoint/2010/main" val="199331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5D61BC0-7F01-4B54-BC51-2C3657F03DA5}"/>
              </a:ext>
            </a:extLst>
          </p:cNvPr>
          <p:cNvPicPr>
            <a:picLocks noChangeAspect="1"/>
          </p:cNvPicPr>
          <p:nvPr/>
        </p:nvPicPr>
        <p:blipFill rotWithShape="1">
          <a:blip r:embed="rId2"/>
          <a:srcRect l="18662" t="13009" b="57601"/>
          <a:stretch/>
        </p:blipFill>
        <p:spPr>
          <a:xfrm>
            <a:off x="1137683" y="3318353"/>
            <a:ext cx="9916634" cy="1617734"/>
          </a:xfrm>
          <a:prstGeom prst="rect">
            <a:avLst/>
          </a:prstGeom>
        </p:spPr>
      </p:pic>
      <p:sp>
        <p:nvSpPr>
          <p:cNvPr id="2" name="タイトル 1">
            <a:extLst>
              <a:ext uri="{FF2B5EF4-FFF2-40B4-BE49-F238E27FC236}">
                <a16:creationId xmlns:a16="http://schemas.microsoft.com/office/drawing/2014/main" id="{6710E073-FB0B-49EC-ADCB-7CE0B9257FAD}"/>
              </a:ext>
            </a:extLst>
          </p:cNvPr>
          <p:cNvSpPr>
            <a:spLocks noGrp="1"/>
          </p:cNvSpPr>
          <p:nvPr>
            <p:ph type="title"/>
          </p:nvPr>
        </p:nvSpPr>
        <p:spPr>
          <a:xfrm>
            <a:off x="838200" y="216000"/>
            <a:ext cx="10515600" cy="521566"/>
          </a:xfrm>
        </p:spPr>
        <p:txBody>
          <a:bodyPr>
            <a:normAutofit/>
          </a:bodyPr>
          <a:lstStyle/>
          <a:p>
            <a:r>
              <a:rPr lang="ja-JP" altLang="en-US" sz="2800" dirty="0"/>
              <a:t>クレーン情報登録</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A775D2CA-7A69-4B64-963C-485925729121}"/>
              </a:ext>
            </a:extLst>
          </p:cNvPr>
          <p:cNvSpPr txBox="1"/>
          <p:nvPr/>
        </p:nvSpPr>
        <p:spPr>
          <a:xfrm>
            <a:off x="838200" y="720000"/>
            <a:ext cx="10515600" cy="1754326"/>
          </a:xfrm>
          <a:prstGeom prst="rect">
            <a:avLst/>
          </a:prstGeom>
          <a:noFill/>
          <a:ln>
            <a:solidFill>
              <a:schemeClr val="bg1">
                <a:lumMod val="50000"/>
              </a:schemeClr>
            </a:solidFill>
          </a:ln>
        </p:spPr>
        <p:txBody>
          <a:bodyPr wrap="square" rtlCol="0">
            <a:spAutoFit/>
          </a:bodyPr>
          <a:lstStyle/>
          <a:p>
            <a:r>
              <a:rPr lang="ja-JP" altLang="en-US" dirty="0"/>
              <a:t>■注意点</a:t>
            </a:r>
            <a:endParaRPr lang="en-US" altLang="ja-JP" dirty="0"/>
          </a:p>
          <a:p>
            <a:r>
              <a:rPr lang="ja-JP" altLang="en-US" dirty="0"/>
              <a:t>エクセル表に入力しているデータは手入力なので正確性の担保はできません</a:t>
            </a:r>
            <a:br>
              <a:rPr lang="en-US" altLang="ja-JP" dirty="0"/>
            </a:br>
            <a:r>
              <a:rPr lang="ja-JP" altLang="en-US" dirty="0"/>
              <a:t>■使用方法</a:t>
            </a:r>
          </a:p>
          <a:p>
            <a:r>
              <a:rPr lang="ja-JP" altLang="en-US" dirty="0"/>
              <a:t>①「ファイルを選択」して、専用のエクセルファイルを選択します</a:t>
            </a:r>
            <a:endParaRPr lang="en-US" altLang="ja-JP" dirty="0"/>
          </a:p>
          <a:p>
            <a:r>
              <a:rPr lang="ja-JP" altLang="en-US" dirty="0"/>
              <a:t>②保存して取り込み完了です</a:t>
            </a:r>
            <a:endParaRPr lang="en-US" altLang="ja-JP" dirty="0"/>
          </a:p>
          <a:p>
            <a:r>
              <a:rPr lang="ja-JP" altLang="en-US" dirty="0"/>
              <a:t>③取り込んだデータは</a:t>
            </a:r>
            <a:r>
              <a:rPr lang="en-US" altLang="ja-JP" dirty="0"/>
              <a:t>CCC</a:t>
            </a:r>
            <a:r>
              <a:rPr lang="ja-JP" altLang="en-US" dirty="0"/>
              <a:t>の「クレーン情報検索サービス」で使用します</a:t>
            </a:r>
            <a:endParaRPr lang="en-US" altLang="ja-JP" dirty="0"/>
          </a:p>
        </p:txBody>
      </p:sp>
      <p:sp>
        <p:nvSpPr>
          <p:cNvPr id="14" name="正方形/長方形 13">
            <a:extLst>
              <a:ext uri="{FF2B5EF4-FFF2-40B4-BE49-F238E27FC236}">
                <a16:creationId xmlns:a16="http://schemas.microsoft.com/office/drawing/2014/main" id="{97C391F0-6760-4EF9-9A0E-66B696FA0577}"/>
              </a:ext>
            </a:extLst>
          </p:cNvPr>
          <p:cNvSpPr/>
          <p:nvPr/>
        </p:nvSpPr>
        <p:spPr>
          <a:xfrm>
            <a:off x="3366033" y="3318354"/>
            <a:ext cx="663707" cy="46683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②</a:t>
            </a:r>
          </a:p>
        </p:txBody>
      </p:sp>
      <p:sp>
        <p:nvSpPr>
          <p:cNvPr id="19" name="正方形/長方形 18">
            <a:extLst>
              <a:ext uri="{FF2B5EF4-FFF2-40B4-BE49-F238E27FC236}">
                <a16:creationId xmlns:a16="http://schemas.microsoft.com/office/drawing/2014/main" id="{0E0CF962-33A7-46A2-9E8D-06338F9601CC}"/>
              </a:ext>
            </a:extLst>
          </p:cNvPr>
          <p:cNvSpPr/>
          <p:nvPr/>
        </p:nvSpPr>
        <p:spPr>
          <a:xfrm>
            <a:off x="1137683" y="3318353"/>
            <a:ext cx="1190848" cy="466837"/>
          </a:xfrm>
          <a:prstGeom prst="rect">
            <a:avLst/>
          </a:prstGeom>
          <a:solidFill>
            <a:srgbClr val="000000">
              <a:alpha val="30196"/>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①</a:t>
            </a:r>
          </a:p>
        </p:txBody>
      </p:sp>
    </p:spTree>
    <p:extLst>
      <p:ext uri="{BB962C8B-B14F-4D97-AF65-F5344CB8AC3E}">
        <p14:creationId xmlns:p14="http://schemas.microsoft.com/office/powerpoint/2010/main" val="10050116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BIZ UDPゴシック"/>
        <a:ea typeface="BIZ UDPゴシック"/>
        <a:cs typeface=""/>
      </a:majorFont>
      <a:minorFont>
        <a:latin typeface="BIZ UDゴシック"/>
        <a:ea typeface="BIZ UD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TotalTime>
  <Words>1126</Words>
  <Application>Microsoft Office PowerPoint</Application>
  <PresentationFormat>ワイド画面</PresentationFormat>
  <Paragraphs>184</Paragraphs>
  <Slides>18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BIZ UDPゴシック</vt:lpstr>
      <vt:lpstr>BIZ UDゴシック</vt:lpstr>
      <vt:lpstr>Arial</vt:lpstr>
      <vt:lpstr>Office テーマ</vt:lpstr>
      <vt:lpstr>PowerPoint プレゼンテーション</vt:lpstr>
      <vt:lpstr>PowerPoint プレゼンテーション</vt:lpstr>
      <vt:lpstr>PowerPoint プレゼンテーション</vt:lpstr>
      <vt:lpstr>モデル分析　検索画面</vt:lpstr>
      <vt:lpstr>モデル分析　チャート画面</vt:lpstr>
      <vt:lpstr>部屋データ分析</vt:lpstr>
      <vt:lpstr>プロジェクト管理</vt:lpstr>
      <vt:lpstr>全店物件データ</vt:lpstr>
      <vt:lpstr>クレーン情報登録</vt:lpstr>
      <vt:lpstr>クレーン情報検索</vt:lpstr>
      <vt:lpstr>クレーン情報検索　 Revitで使える専用アドインとファミリ(調整中)</vt:lpstr>
      <vt:lpstr>工程管理</vt:lpstr>
      <vt:lpstr>工程管理</vt:lpstr>
      <vt:lpstr>鉄筋重量管理</vt:lpstr>
      <vt:lpstr>モデルバックアップ設定</vt:lpstr>
      <vt:lpstr>モデル自動保存設定</vt:lpstr>
      <vt:lpstr>BIM360権限設定</vt:lpstr>
      <vt:lpstr>工程ID設定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CCC</dc:title>
  <dc:creator>竹内澄人</dc:creator>
  <cp:lastModifiedBy>竹内澄人</cp:lastModifiedBy>
  <cp:revision>112</cp:revision>
  <dcterms:created xsi:type="dcterms:W3CDTF">2020-10-06T08:25:03Z</dcterms:created>
  <dcterms:modified xsi:type="dcterms:W3CDTF">2020-12-17T06:02:24Z</dcterms:modified>
</cp:coreProperties>
</file>